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35"/>
  </p:notesMasterIdLst>
  <p:sldIdLst>
    <p:sldId id="257" r:id="rId2"/>
    <p:sldId id="259" r:id="rId3"/>
    <p:sldId id="260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7" r:id="rId15"/>
    <p:sldId id="271" r:id="rId16"/>
    <p:sldId id="272" r:id="rId17"/>
    <p:sldId id="278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92" r:id="rId31"/>
    <p:sldId id="295" r:id="rId32"/>
    <p:sldId id="293" r:id="rId33"/>
    <p:sldId id="294" r:id="rId34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75" d="100"/>
          <a:sy n="75" d="100"/>
        </p:scale>
        <p:origin x="-7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F59A8A-DF7B-4167-9718-FC76329FCB93}" type="datetimeFigureOut">
              <a:rPr lang="ar-EG" smtClean="0"/>
              <a:t>13/02/1437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D9878D-641D-4639-BA3F-DFB71A5AD8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7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65837" cy="3413125"/>
          </a:xfrm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3"/>
            <a:ext cx="5024438" cy="4115405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65837" cy="3413125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3"/>
            <a:ext cx="5024438" cy="4115405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EB418AA-9926-4A2F-B1F4-A6B881B2B2B9}" type="slidenum">
              <a:rPr lang="en-US" altLang="ar-EG" u="none">
                <a:latin typeface="Times New Roman" panose="02020603050405020304" pitchFamily="18" charset="0"/>
              </a:rPr>
              <a:pPr/>
              <a:t>17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87765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26CAE8-D5F8-420F-87F9-C271A77181A1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1E8C-A2CC-4B21-9E44-322BA07F81F1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72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319F-5052-47EB-8121-CAECF5A24C16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0EF3-9586-4222-80E8-1436656E5BE0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4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918A-BC58-4D8A-9F82-14522431F945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898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F56B-7FA6-4237-BB87-EEF44EE0AA90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7E-0890-4F35-A922-13F7931536A3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0838-2CF9-4654-B5CB-00C799B24040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CE7-C19D-40E5-8E6A-9946108EE5B7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95263"/>
            <a:ext cx="11457517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7351" y="862013"/>
            <a:ext cx="11457516" cy="5395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30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95263"/>
            <a:ext cx="11457517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7351" y="862013"/>
            <a:ext cx="5626100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862013"/>
            <a:ext cx="5628216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57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5D2A-47E6-4B21-AE66-F03B80856FE4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0AD5-6085-427A-B9D7-1475C36734EE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CF50-60B0-41C1-A1EB-4424F4313BCC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9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DB6-6038-48EE-8317-E94E56A2E814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C97C-9ED4-4DCC-894F-0DD341FCC4EE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DCAC-1BE3-4942-AC8A-A148257B7E2B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65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574A-9EAC-4BAD-B741-494718FC6492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C61-4FB2-4D91-B621-2B9AE28C21AA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65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0BE6E6-B369-4212-8D0D-6EE6D85E7CC7}" type="datetime8">
              <a:rPr lang="ar-EG" smtClean="0"/>
              <a:t>25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46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Computer 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6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MIPS Summary (cont.)</a:t>
            </a:r>
            <a:endParaRPr lang="en-US" dirty="0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01900"/>
            <a:ext cx="10464800" cy="3976074"/>
          </a:xfrm>
        </p:spPr>
        <p:txBody>
          <a:bodyPr>
            <a:normAutofit lnSpcReduction="10000"/>
          </a:bodyPr>
          <a:lstStyle/>
          <a:p>
            <a:pPr lvl="1" algn="l" rtl="0" eaLnBrk="0" hangingPunct="0">
              <a:lnSpc>
                <a:spcPct val="97000"/>
              </a:lnSpc>
              <a:spcBef>
                <a:spcPct val="0"/>
              </a:spcBef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PC-relative addressing: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the address is the sum of the current PC and a </a:t>
            </a:r>
            <a:r>
              <a:rPr lang="en-US" dirty="0" smtClean="0">
                <a:latin typeface="Comic Sans MS" pitchFamily="66" charset="0"/>
              </a:rPr>
              <a:t>constant</a:t>
            </a: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(multiplied by 4) </a:t>
            </a:r>
            <a:r>
              <a:rPr lang="en-US" dirty="0" smtClean="0">
                <a:latin typeface="Comic Sans MS" pitchFamily="66" charset="0"/>
              </a:rPr>
              <a:t>in </a:t>
            </a:r>
            <a:r>
              <a:rPr lang="en-US" dirty="0">
                <a:latin typeface="Comic Sans MS" pitchFamily="66" charset="0"/>
              </a:rPr>
              <a:t>the instruction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sz="1800" i="1" dirty="0">
                <a:latin typeface="Courier New" pitchFamily="49" charset="0"/>
              </a:rPr>
              <a:t>		</a:t>
            </a:r>
            <a:r>
              <a:rPr lang="en-US" sz="1800" i="1" dirty="0" smtClean="0">
                <a:latin typeface="Courier New" pitchFamily="49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</a:rPr>
              <a:t>beq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$s1, $s2,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</a:rPr>
              <a:t>100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endParaRPr lang="en-US" dirty="0">
              <a:solidFill>
                <a:srgbClr val="0070C0"/>
              </a:solidFill>
              <a:latin typeface="Courier New" pitchFamily="49" charset="0"/>
            </a:endParaRP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endParaRPr lang="en-US" dirty="0" smtClean="0">
              <a:solidFill>
                <a:srgbClr val="0070C0"/>
              </a:solidFill>
              <a:latin typeface="Courier New" pitchFamily="49" charset="0"/>
            </a:endParaRPr>
          </a:p>
          <a:p>
            <a:pPr lvl="1" algn="l" rtl="0" eaLnBrk="0" hangingPunct="0">
              <a:lnSpc>
                <a:spcPct val="97000"/>
              </a:lnSpc>
              <a:spcBef>
                <a:spcPct val="0"/>
              </a:spcBef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Pseudodirect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addressing: </a:t>
            </a:r>
            <a:r>
              <a:rPr lang="en-US" dirty="0">
                <a:latin typeface="Comic Sans MS" pitchFamily="66" charset="0"/>
              </a:rPr>
              <a:t>the jump address is a constant (26 bits) in the </a:t>
            </a:r>
            <a:r>
              <a:rPr lang="en-US" dirty="0" smtClean="0">
                <a:latin typeface="Comic Sans MS" pitchFamily="66" charset="0"/>
              </a:rPr>
              <a:t>instruction </a:t>
            </a:r>
            <a:r>
              <a:rPr lang="en-US" dirty="0">
                <a:latin typeface="Comic Sans MS" pitchFamily="66" charset="0"/>
              </a:rPr>
              <a:t>(multiplied by 4) </a:t>
            </a:r>
            <a:r>
              <a:rPr lang="en-US" dirty="0" smtClean="0">
                <a:latin typeface="Comic Sans MS" pitchFamily="66" charset="0"/>
              </a:rPr>
              <a:t>concatenated </a:t>
            </a:r>
            <a:r>
              <a:rPr lang="en-US" dirty="0">
                <a:latin typeface="Comic Sans MS" pitchFamily="66" charset="0"/>
              </a:rPr>
              <a:t>with the upper 4 bits of the PC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sz="1800" i="1" dirty="0">
                <a:latin typeface="Courier New" pitchFamily="49" charset="0"/>
              </a:rPr>
              <a:t>		</a:t>
            </a:r>
            <a:r>
              <a:rPr lang="en-US" sz="1800" i="1" dirty="0" smtClean="0">
                <a:latin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2500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endParaRPr lang="en-US" dirty="0">
              <a:solidFill>
                <a:srgbClr val="0070C0"/>
              </a:solidFill>
              <a:latin typeface="Courier New" pitchFamily="49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159125"/>
            <a:ext cx="61817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5037138"/>
            <a:ext cx="62388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88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0567" y="312739"/>
            <a:ext cx="303953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977900" y="2387600"/>
            <a:ext cx="10579100" cy="3890964"/>
          </a:xfrm>
          <a:prstGeom prst="roundRect">
            <a:avLst>
              <a:gd name="adj" fmla="val 12477"/>
            </a:avLst>
          </a:prstGeom>
          <a:noFill/>
          <a:ln/>
        </p:spPr>
        <p:txBody>
          <a:bodyPr lIns="0" tIns="0" rIns="0" bIns="0">
            <a:normAutofit lnSpcReduction="10000"/>
          </a:bodyPr>
          <a:lstStyle/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are two different types of logic elements:</a:t>
            </a:r>
          </a:p>
          <a:p>
            <a:pPr lvl="1" algn="l" rtl="0" eaLnBrk="0" hangingPunct="0">
              <a:lnSpc>
                <a:spcPct val="100000"/>
              </a:lnSpc>
              <a:spcBef>
                <a:spcPct val="5000"/>
              </a:spcBef>
              <a:buFontTx/>
              <a:buAutoNum type="arabicPeriod"/>
            </a:pPr>
            <a:r>
              <a:rPr lang="en-US" dirty="0">
                <a:latin typeface="Comic Sans MS" pitchFamily="66" charset="0"/>
              </a:rPr>
              <a:t>elements that operate on data values (combinational), e.g.,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ALU</a:t>
            </a:r>
          </a:p>
          <a:p>
            <a:pPr lvl="1" algn="l" rtl="0" eaLnBrk="0" hangingPunct="0">
              <a:lnSpc>
                <a:spcPct val="100000"/>
              </a:lnSpc>
              <a:spcBef>
                <a:spcPct val="5000"/>
              </a:spcBef>
              <a:buFontTx/>
              <a:buAutoNum type="arabicPeriod"/>
            </a:pPr>
            <a:r>
              <a:rPr lang="en-US" dirty="0">
                <a:latin typeface="Comic Sans MS" pitchFamily="66" charset="0"/>
              </a:rPr>
              <a:t>elements that contain state (sequential), e.g.,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memory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registers</a:t>
            </a:r>
          </a:p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endParaRPr lang="en-US" sz="2000" dirty="0">
              <a:latin typeface="Comic Sans MS" pitchFamily="66" charset="0"/>
            </a:endParaRPr>
          </a:p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endParaRPr lang="en-US" sz="2000" dirty="0">
              <a:latin typeface="Comic Sans MS" pitchFamily="66" charset="0"/>
            </a:endParaRPr>
          </a:p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endParaRPr lang="en-US" sz="2000" dirty="0">
              <a:latin typeface="Comic Sans MS" pitchFamily="66" charset="0"/>
            </a:endParaRPr>
          </a:p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endParaRPr lang="en-US" sz="2000" dirty="0">
              <a:latin typeface="Comic Sans MS" pitchFamily="66" charset="0"/>
            </a:endParaRPr>
          </a:p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latin typeface="Comic Sans MS" pitchFamily="66" charset="0"/>
              </a:rPr>
              <a:t>A clocking methodology is used in synchronous systems to define when signals can be read and when they can be </a:t>
            </a:r>
            <a:r>
              <a:rPr lang="en-US" sz="2000" dirty="0" smtClean="0">
                <a:latin typeface="Comic Sans MS" pitchFamily="66" charset="0"/>
              </a:rPr>
              <a:t>written</a:t>
            </a:r>
          </a:p>
          <a:p>
            <a:pPr marL="285750" lvl="1" algn="l" rtl="0" eaLnBrk="0" hangingPunct="0">
              <a:spcBef>
                <a:spcPct val="5000"/>
              </a:spcBef>
            </a:pPr>
            <a:r>
              <a:rPr lang="en-US" dirty="0">
                <a:latin typeface="Comic Sans MS" pitchFamily="66" charset="0"/>
              </a:rPr>
              <a:t>Edge-triggered – all state changes occur on a clock edge</a:t>
            </a:r>
          </a:p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endParaRPr lang="en-US" sz="2000" dirty="0">
              <a:latin typeface="Comic Sans MS" pitchFamily="66" charset="0"/>
            </a:endParaRPr>
          </a:p>
          <a:p>
            <a:pPr algn="l" rtl="0" eaLnBrk="0" hangingPunct="0">
              <a:lnSpc>
                <a:spcPct val="100000"/>
              </a:lnSpc>
              <a:spcBef>
                <a:spcPct val="5000"/>
              </a:spcBef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0272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>
                <a:solidFill>
                  <a:schemeClr val="tx1"/>
                </a:solidFill>
              </a:rPr>
              <a:t>Clocking Methodology</a:t>
            </a:r>
          </a:p>
        </p:txBody>
      </p:sp>
      <p:grpSp>
        <p:nvGrpSpPr>
          <p:cNvPr id="10305" name="Group 65"/>
          <p:cNvGrpSpPr>
            <a:grpSpLocks/>
          </p:cNvGrpSpPr>
          <p:nvPr/>
        </p:nvGrpSpPr>
        <p:grpSpPr bwMode="auto">
          <a:xfrm>
            <a:off x="1993900" y="4002090"/>
            <a:ext cx="8534400" cy="950912"/>
            <a:chOff x="538" y="1383"/>
            <a:chExt cx="5053" cy="625"/>
          </a:xfrm>
        </p:grpSpPr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540" y="1769"/>
              <a:ext cx="11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734" y="1796"/>
              <a:ext cx="7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defTabSz="904875" eaLnBrk="0" hangingPunct="0">
                <a:lnSpc>
                  <a:spcPts val="2100"/>
                </a:lnSpc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cycle time</a:t>
              </a: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2251" y="1503"/>
              <a:ext cx="671" cy="3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2960" y="1796"/>
              <a:ext cx="69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defTabSz="904875" eaLnBrk="0" hangingPunct="0">
                <a:lnSpc>
                  <a:spcPts val="2100"/>
                </a:lnSpc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rising edge</a:t>
              </a: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3767" y="1796"/>
              <a:ext cx="72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algn="l" defTabSz="904875" eaLnBrk="0" hangingPunct="0">
                <a:lnSpc>
                  <a:spcPts val="2100"/>
                </a:lnSpc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falling edge</a:t>
              </a:r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 flipV="1">
              <a:off x="1114" y="1383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1108" y="1390"/>
              <a:ext cx="578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538" y="1641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 flipV="1">
              <a:off x="1670" y="1383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V="1">
              <a:off x="2236" y="1384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2230" y="1391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1660" y="1642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 flipV="1">
              <a:off x="2791" y="1384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 flipV="1">
              <a:off x="3367" y="1384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3362" y="1391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2791" y="1642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 flipV="1">
              <a:off x="3923" y="1384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 flipV="1">
              <a:off x="4469" y="1386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>
              <a:off x="4464" y="1393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>
              <a:off x="3905" y="1644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flipV="1">
              <a:off x="5025" y="1386"/>
              <a:ext cx="0" cy="27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>
              <a:off x="5014" y="1644"/>
              <a:ext cx="5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 flipH="1">
              <a:off x="4526" y="1503"/>
              <a:ext cx="492" cy="3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25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Clocking </a:t>
            </a:r>
            <a:r>
              <a:rPr lang="en-US" b="1" dirty="0" smtClean="0">
                <a:solidFill>
                  <a:schemeClr val="tx1"/>
                </a:solidFill>
              </a:rPr>
              <a:t>Methodology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96268"/>
          </a:xfrm>
        </p:spPr>
        <p:txBody>
          <a:bodyPr>
            <a:normAutofit fontScale="92500" lnSpcReduction="10000"/>
          </a:bodyPr>
          <a:lstStyle/>
          <a:p>
            <a:pPr marL="342900" indent="-342900" algn="l" rtl="0">
              <a:lnSpc>
                <a:spcPct val="95000"/>
              </a:lnSpc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Typical execution</a:t>
            </a:r>
          </a:p>
          <a:p>
            <a:pPr lvl="1" algn="l" rtl="0"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read contents of state elements -&gt; send values through combinational logic -&gt; write results to one or more state </a:t>
            </a:r>
            <a:r>
              <a:rPr lang="en-US" dirty="0" smtClean="0">
                <a:latin typeface="Comic Sans MS" pitchFamily="66" charset="0"/>
              </a:rPr>
              <a:t>elements</a:t>
            </a:r>
          </a:p>
          <a:p>
            <a:pPr lvl="1" algn="l" rtl="0">
              <a:lnSpc>
                <a:spcPct val="95000"/>
              </a:lnSpc>
            </a:pPr>
            <a:endParaRPr lang="en-US" dirty="0">
              <a:latin typeface="Comic Sans MS" pitchFamily="66" charset="0"/>
            </a:endParaRPr>
          </a:p>
          <a:p>
            <a:pPr lvl="1" algn="l" rtl="0">
              <a:lnSpc>
                <a:spcPct val="95000"/>
              </a:lnSpc>
            </a:pPr>
            <a:endParaRPr lang="en-US" dirty="0" smtClean="0">
              <a:latin typeface="Comic Sans MS" pitchFamily="66" charset="0"/>
            </a:endParaRPr>
          </a:p>
          <a:p>
            <a:pPr lvl="1" algn="l" rtl="0">
              <a:lnSpc>
                <a:spcPct val="95000"/>
              </a:lnSpc>
            </a:pPr>
            <a:endParaRPr lang="en-US" dirty="0">
              <a:latin typeface="Comic Sans MS" pitchFamily="66" charset="0"/>
            </a:endParaRPr>
          </a:p>
          <a:p>
            <a:pPr marL="342900" indent="-342900" algn="l" rtl="0">
              <a:lnSpc>
                <a:spcPct val="95000"/>
              </a:lnSpc>
              <a:buSzPct val="75000"/>
              <a:buFont typeface="Wingdings" pitchFamily="2" charset="2"/>
              <a:buChar char="q"/>
            </a:pPr>
            <a:endParaRPr lang="en-US" sz="2000" dirty="0" smtClean="0">
              <a:latin typeface="Comic Sans MS" pitchFamily="66" charset="0"/>
            </a:endParaRPr>
          </a:p>
          <a:p>
            <a:pPr algn="l" rtl="0" eaLnBrk="0" hangingPunct="0">
              <a:lnSpc>
                <a:spcPct val="100000"/>
              </a:lnSpc>
            </a:pPr>
            <a:r>
              <a:rPr lang="en-US" sz="2100" dirty="0">
                <a:latin typeface="Comic Sans MS" pitchFamily="66" charset="0"/>
              </a:rPr>
              <a:t>The time necessary for the signals to reach state element 2 defines the length of the clock cycle</a:t>
            </a:r>
          </a:p>
          <a:p>
            <a:pPr algn="l" rtl="0" eaLnBrk="0" hangingPunct="0">
              <a:lnSpc>
                <a:spcPct val="100000"/>
              </a:lnSpc>
            </a:pPr>
            <a:r>
              <a:rPr lang="en-US" sz="2100" dirty="0">
                <a:latin typeface="Comic Sans MS" pitchFamily="66" charset="0"/>
              </a:rPr>
              <a:t>The value stored in a state element is changed only when the </a:t>
            </a:r>
            <a:r>
              <a:rPr lang="en-US" sz="2100" dirty="0">
                <a:solidFill>
                  <a:srgbClr val="FF0000"/>
                </a:solidFill>
                <a:latin typeface="Comic Sans MS" pitchFamily="66" charset="0"/>
              </a:rPr>
              <a:t>write</a:t>
            </a:r>
            <a:r>
              <a:rPr lang="en-US" sz="2100" dirty="0">
                <a:latin typeface="Comic Sans MS" pitchFamily="66" charset="0"/>
              </a:rPr>
              <a:t> control signal </a:t>
            </a:r>
            <a:r>
              <a:rPr lang="en-US" sz="2100" dirty="0" smtClean="0">
                <a:latin typeface="Comic Sans MS" pitchFamily="66" charset="0"/>
              </a:rPr>
              <a:t>is sent from the control unit and </a:t>
            </a:r>
            <a:r>
              <a:rPr lang="en-US" sz="2100" dirty="0">
                <a:latin typeface="Comic Sans MS" pitchFamily="66" charset="0"/>
              </a:rPr>
              <a:t>a clock edge occurs</a:t>
            </a:r>
          </a:p>
          <a:p>
            <a:pPr lvl="1" algn="l" rtl="0">
              <a:lnSpc>
                <a:spcPct val="95000"/>
              </a:lnSpc>
            </a:pPr>
            <a:endParaRPr lang="en-US" dirty="0">
              <a:latin typeface="Comic Sans MS" pitchFamily="66" charset="0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12</a:t>
            </a:fld>
            <a:endParaRPr lang="ar-EG"/>
          </a:p>
        </p:txBody>
      </p:sp>
      <p:pic>
        <p:nvPicPr>
          <p:cNvPr id="5" name="Picture 112" descr="f04-03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683001"/>
            <a:ext cx="7150100" cy="13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0567" y="312739"/>
            <a:ext cx="303953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492500"/>
            <a:ext cx="10325100" cy="2762250"/>
          </a:xfrm>
          <a:prstGeom prst="roundRect">
            <a:avLst>
              <a:gd name="adj" fmla="val 12477"/>
            </a:avLst>
          </a:prstGeom>
          <a:noFill/>
          <a:ln/>
        </p:spPr>
        <p:txBody>
          <a:bodyPr>
            <a:normAutofit/>
          </a:bodyPr>
          <a:lstStyle/>
          <a:p>
            <a:pPr marL="381000" indent="-381000" eaLnBrk="0" hangingPunct="0">
              <a:lnSpc>
                <a:spcPct val="100000"/>
              </a:lnSpc>
            </a:pPr>
            <a:endParaRPr lang="en-US" sz="2000" dirty="0"/>
          </a:p>
          <a:p>
            <a:pPr marL="381000" indent="-381000" algn="l" rtl="0" eaLnBrk="0" hangingPunct="0">
              <a:lnSpc>
                <a:spcPct val="100000"/>
              </a:lnSpc>
            </a:pPr>
            <a:r>
              <a:rPr lang="en-US" sz="2000" dirty="0">
                <a:latin typeface="Comic Sans MS" pitchFamily="66" charset="0"/>
              </a:rPr>
              <a:t>An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edge-triggered methodology </a:t>
            </a:r>
            <a:r>
              <a:rPr lang="en-US" sz="2000" dirty="0">
                <a:latin typeface="Comic Sans MS" pitchFamily="66" charset="0"/>
              </a:rPr>
              <a:t>allows doing all of the following in the same clock cycle:</a:t>
            </a:r>
          </a:p>
          <a:p>
            <a:pPr marL="803275" lvl="1" indent="-342900" algn="l" rtl="0" eaLnBrk="0" hangingPunct="0">
              <a:lnSpc>
                <a:spcPct val="100000"/>
              </a:lnSpc>
            </a:pPr>
            <a:r>
              <a:rPr lang="en-US" dirty="0">
                <a:latin typeface="Comic Sans MS" pitchFamily="66" charset="0"/>
              </a:rPr>
              <a:t>reading the contents of a register</a:t>
            </a:r>
          </a:p>
          <a:p>
            <a:pPr marL="803275" lvl="1" indent="-342900" algn="l" rtl="0" eaLnBrk="0" hangingPunct="0">
              <a:lnSpc>
                <a:spcPct val="100000"/>
              </a:lnSpc>
            </a:pPr>
            <a:r>
              <a:rPr lang="en-US" dirty="0">
                <a:latin typeface="Comic Sans MS" pitchFamily="66" charset="0"/>
              </a:rPr>
              <a:t>sending the value read through some combinational logic</a:t>
            </a:r>
          </a:p>
          <a:p>
            <a:pPr marL="803275" lvl="1" indent="-342900" algn="l" rtl="0" eaLnBrk="0" hangingPunct="0">
              <a:lnSpc>
                <a:spcPct val="100000"/>
              </a:lnSpc>
            </a:pPr>
            <a:r>
              <a:rPr lang="en-US" dirty="0">
                <a:latin typeface="Comic Sans MS" pitchFamily="66" charset="0"/>
              </a:rPr>
              <a:t>writing back to that register</a:t>
            </a:r>
          </a:p>
          <a:p>
            <a:pPr marL="460375" lvl="1" indent="0" algn="l" rtl="0" eaLnBrk="0" hangingPunc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Clocking Methodology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13</a:t>
            </a:fld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538412"/>
            <a:ext cx="5534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Generic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</a:pP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</a:rPr>
              <a:t>Fetch / Execute Cycle:</a:t>
            </a:r>
          </a:p>
          <a:p>
            <a:pPr lvl="2" algn="l" rtl="0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use </a:t>
            </a:r>
            <a:r>
              <a:rPr lang="en-US" sz="2000" dirty="0">
                <a:latin typeface="Comic Sans MS" pitchFamily="66" charset="0"/>
              </a:rPr>
              <a:t>the program counter (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PC</a:t>
            </a:r>
            <a:r>
              <a:rPr lang="en-US" sz="2000" dirty="0">
                <a:latin typeface="Comic Sans MS" pitchFamily="66" charset="0"/>
              </a:rPr>
              <a:t>) to </a:t>
            </a:r>
            <a:r>
              <a:rPr lang="en-US" sz="2000" dirty="0" smtClean="0">
                <a:latin typeface="Comic Sans MS" pitchFamily="66" charset="0"/>
              </a:rPr>
              <a:t>supply </a:t>
            </a:r>
            <a:r>
              <a:rPr lang="en-US" sz="2000" dirty="0">
                <a:latin typeface="Comic Sans MS" pitchFamily="66" charset="0"/>
              </a:rPr>
              <a:t>the instruction address and fetch the </a:t>
            </a:r>
            <a:r>
              <a:rPr lang="en-US" sz="2000" dirty="0" smtClean="0">
                <a:latin typeface="Comic Sans MS" pitchFamily="66" charset="0"/>
              </a:rPr>
              <a:t>instruction </a:t>
            </a:r>
            <a:r>
              <a:rPr lang="en-US" sz="2000" dirty="0">
                <a:latin typeface="Comic Sans MS" pitchFamily="66" charset="0"/>
              </a:rPr>
              <a:t>from memory (and update the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PC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 lvl="2" algn="l" rtl="0"/>
            <a:r>
              <a:rPr lang="en-US" sz="2000" dirty="0">
                <a:latin typeface="Comic Sans MS" pitchFamily="66" charset="0"/>
              </a:rPr>
              <a:t>decode the instruction (and read registers)</a:t>
            </a:r>
          </a:p>
          <a:p>
            <a:pPr lvl="2" algn="l" rtl="0"/>
            <a:r>
              <a:rPr lang="en-US" sz="2000" dirty="0">
                <a:latin typeface="Comic Sans MS" pitchFamily="66" charset="0"/>
              </a:rPr>
              <a:t>execute the </a:t>
            </a:r>
            <a:r>
              <a:rPr lang="en-US" sz="2000" dirty="0" smtClean="0">
                <a:latin typeface="Comic Sans MS" pitchFamily="66" charset="0"/>
              </a:rPr>
              <a:t>instruction</a:t>
            </a:r>
          </a:p>
          <a:p>
            <a:pPr marL="457200" lvl="1" indent="0" algn="l" rtl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14</a:t>
            </a:fld>
            <a:endParaRPr lang="ar-EG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770018" y="4041800"/>
            <a:ext cx="1938338" cy="1597639"/>
            <a:chOff x="432" y="2736"/>
            <a:chExt cx="1221" cy="62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" y="2736"/>
              <a:ext cx="624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24" y="2736"/>
              <a:ext cx="72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Fetch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PC = PC+4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196" y="3148"/>
              <a:ext cx="457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66" y="3168"/>
              <a:ext cx="48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Decode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32" y="3148"/>
              <a:ext cx="386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32" y="3168"/>
              <a:ext cx="386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Exec</a:t>
              </a:r>
            </a:p>
          </p:txBody>
        </p:sp>
        <p:cxnSp>
          <p:nvCxnSpPr>
            <p:cNvPr id="12" name="AutoShape 12"/>
            <p:cNvCxnSpPr>
              <a:cxnSpLocks noChangeShapeType="1"/>
              <a:stCxn id="6" idx="6"/>
              <a:endCxn id="8" idx="0"/>
            </p:cNvCxnSpPr>
            <p:nvPr/>
          </p:nvCxnSpPr>
          <p:spPr bwMode="auto">
            <a:xfrm>
              <a:off x="1296" y="2880"/>
              <a:ext cx="129" cy="268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3"/>
            <p:cNvCxnSpPr>
              <a:cxnSpLocks noChangeShapeType="1"/>
              <a:stCxn id="8" idx="4"/>
              <a:endCxn id="10" idx="4"/>
            </p:cNvCxnSpPr>
            <p:nvPr/>
          </p:nvCxnSpPr>
          <p:spPr bwMode="auto">
            <a:xfrm rot="5400000" flipH="1">
              <a:off x="1025" y="2960"/>
              <a:ext cx="0" cy="799"/>
            </a:xfrm>
            <a:prstGeom prst="curvedConnector3">
              <a:avLst>
                <a:gd name="adj1" fmla="val -76200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4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5400000" flipH="1" flipV="1">
              <a:off x="515" y="2991"/>
              <a:ext cx="268" cy="47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1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300567" y="312739"/>
            <a:ext cx="69469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003300" y="2628900"/>
            <a:ext cx="10274300" cy="3622676"/>
          </a:xfrm>
          <a:prstGeom prst="roundRect">
            <a:avLst>
              <a:gd name="adj" fmla="val 12477"/>
            </a:avLst>
          </a:prstGeom>
          <a:noFill/>
          <a:ln/>
        </p:spPr>
        <p:txBody>
          <a:bodyPr lIns="0" tIns="0" rIns="0" bIns="0"/>
          <a:lstStyle/>
          <a:p>
            <a:pPr algn="l" rtl="0" eaLnBrk="0" hangingPunct="0">
              <a:lnSpc>
                <a:spcPct val="100000"/>
              </a:lnSpc>
            </a:pPr>
            <a:r>
              <a:rPr lang="en-US" sz="2200" dirty="0">
                <a:latin typeface="Comic Sans MS" pitchFamily="66" charset="0"/>
              </a:rPr>
              <a:t>There are some similarities across different instruction classes, e.g., </a:t>
            </a:r>
          </a:p>
          <a:p>
            <a:pPr lvl="1" algn="l" rtl="0" eaLnBrk="0" hangingPunct="0">
              <a:lnSpc>
                <a:spcPct val="100000"/>
              </a:lnSpc>
            </a:pPr>
            <a:r>
              <a:rPr lang="en-US" sz="2200" dirty="0">
                <a:latin typeface="Comic Sans MS" pitchFamily="66" charset="0"/>
              </a:rPr>
              <a:t>All instruction classes, except 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j</a:t>
            </a:r>
            <a:r>
              <a:rPr lang="en-US" sz="2200" dirty="0">
                <a:latin typeface="Comic Sans MS" pitchFamily="66" charset="0"/>
              </a:rPr>
              <a:t>, use the 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ALU</a:t>
            </a:r>
            <a:r>
              <a:rPr lang="en-US" sz="2200" dirty="0">
                <a:latin typeface="Comic Sans MS" pitchFamily="66" charset="0"/>
              </a:rPr>
              <a:t> after reading the registers:</a:t>
            </a:r>
          </a:p>
          <a:p>
            <a:pPr lvl="2" algn="l" rtl="0" eaLnBrk="0" hangingPunct="0">
              <a:lnSpc>
                <a:spcPct val="100000"/>
              </a:lnSpc>
            </a:pPr>
            <a:r>
              <a:rPr lang="en-US" sz="2200" dirty="0">
                <a:latin typeface="Comic Sans MS" pitchFamily="66" charset="0"/>
              </a:rPr>
              <a:t>Memory-reference instructions use the 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ALU</a:t>
            </a:r>
            <a:r>
              <a:rPr lang="en-US" sz="2200" dirty="0">
                <a:latin typeface="Comic Sans MS" pitchFamily="66" charset="0"/>
              </a:rPr>
              <a:t> for an address calculation</a:t>
            </a:r>
          </a:p>
          <a:p>
            <a:pPr lvl="2" algn="l" rtl="0" eaLnBrk="0" hangingPunct="0">
              <a:lnSpc>
                <a:spcPct val="100000"/>
              </a:lnSpc>
            </a:pPr>
            <a:r>
              <a:rPr lang="en-US" sz="2200" dirty="0">
                <a:latin typeface="Comic Sans MS" pitchFamily="66" charset="0"/>
              </a:rPr>
              <a:t>Arithmetic-logical instructions use it for the operation execution</a:t>
            </a:r>
          </a:p>
          <a:p>
            <a:pPr lvl="2" algn="l" rtl="0" eaLnBrk="0" hangingPunct="0">
              <a:lnSpc>
                <a:spcPct val="100000"/>
              </a:lnSpc>
            </a:pPr>
            <a:r>
              <a:rPr lang="en-US" sz="2200" dirty="0">
                <a:latin typeface="Comic Sans MS" pitchFamily="66" charset="0"/>
              </a:rPr>
              <a:t>The branch instruction (</a:t>
            </a:r>
            <a:r>
              <a:rPr lang="en-US" sz="2200" dirty="0" err="1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beq</a:t>
            </a:r>
            <a:r>
              <a:rPr lang="en-US" sz="2200" dirty="0">
                <a:latin typeface="Comic Sans MS" pitchFamily="66" charset="0"/>
              </a:rPr>
              <a:t>) uses it for comparison</a:t>
            </a:r>
          </a:p>
          <a:p>
            <a:pPr lvl="1" algn="l" rtl="0" eaLnBrk="0" hangingPunct="0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Generic </a:t>
            </a:r>
            <a:r>
              <a:rPr lang="en-US" b="1" dirty="0" smtClean="0"/>
              <a:t>Implementation (cont.)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01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300567" y="312739"/>
            <a:ext cx="69469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27300"/>
            <a:ext cx="10807700" cy="3673476"/>
          </a:xfrm>
          <a:prstGeom prst="roundRect">
            <a:avLst>
              <a:gd name="adj" fmla="val 12477"/>
            </a:avLst>
          </a:prstGeom>
          <a:noFill/>
          <a:ln/>
        </p:spPr>
        <p:txBody>
          <a:bodyPr lIns="0" tIns="0" rIns="0" bIns="0">
            <a:noAutofit/>
          </a:bodyPr>
          <a:lstStyle/>
          <a:p>
            <a:pPr lvl="1" algn="l" rtl="0" eaLnBrk="0" hangingPunct="0">
              <a:lnSpc>
                <a:spcPct val="100000"/>
              </a:lnSpc>
            </a:pPr>
            <a:r>
              <a:rPr lang="en-US" dirty="0" smtClean="0">
                <a:latin typeface="Comic Sans MS" pitchFamily="66" charset="0"/>
              </a:rPr>
              <a:t>After </a:t>
            </a:r>
            <a:r>
              <a:rPr lang="en-US" dirty="0">
                <a:latin typeface="Comic Sans MS" pitchFamily="66" charset="0"/>
              </a:rPr>
              <a:t>using the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ALU</a:t>
            </a:r>
            <a:r>
              <a:rPr lang="en-US" dirty="0">
                <a:latin typeface="Comic Sans MS" pitchFamily="66" charset="0"/>
              </a:rPr>
              <a:t>, the actions required to complete various instruction classes differ:</a:t>
            </a:r>
          </a:p>
          <a:p>
            <a:pPr lvl="2" algn="l" rtl="0" eaLnBrk="0" hangingPunct="0">
              <a:lnSpc>
                <a:spcPct val="100000"/>
              </a:lnSpc>
            </a:pPr>
            <a:r>
              <a:rPr lang="en-US" sz="2000" dirty="0">
                <a:latin typeface="Comic Sans MS" pitchFamily="66" charset="0"/>
              </a:rPr>
              <a:t>A memory-reference </a:t>
            </a:r>
            <a:r>
              <a:rPr lang="en-US" sz="2000" dirty="0" smtClean="0">
                <a:latin typeface="Comic Sans MS" pitchFamily="66" charset="0"/>
              </a:rPr>
              <a:t>instruction accesses </a:t>
            </a:r>
            <a:r>
              <a:rPr lang="en-US" sz="2000" dirty="0">
                <a:latin typeface="Comic Sans MS" pitchFamily="66" charset="0"/>
              </a:rPr>
              <a:t>the data memory either to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write</a:t>
            </a:r>
            <a:r>
              <a:rPr lang="en-US" sz="2000" dirty="0">
                <a:latin typeface="Comic Sans MS" pitchFamily="66" charset="0"/>
              </a:rPr>
              <a:t> data for a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store</a:t>
            </a:r>
            <a:r>
              <a:rPr lang="en-US" sz="2000" dirty="0">
                <a:latin typeface="Comic Sans MS" pitchFamily="66" charset="0"/>
              </a:rPr>
              <a:t> or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read</a:t>
            </a:r>
            <a:r>
              <a:rPr lang="en-US" sz="2000" dirty="0">
                <a:latin typeface="Comic Sans MS" pitchFamily="66" charset="0"/>
              </a:rPr>
              <a:t> data for a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load</a:t>
            </a:r>
          </a:p>
          <a:p>
            <a:pPr lvl="2" algn="l" rtl="0" eaLnBrk="0" hangingPunct="0">
              <a:lnSpc>
                <a:spcPct val="100000"/>
              </a:lnSpc>
            </a:pPr>
            <a:r>
              <a:rPr lang="en-US" sz="2000" dirty="0">
                <a:latin typeface="Comic Sans MS" pitchFamily="66" charset="0"/>
              </a:rPr>
              <a:t>An arithmetic-logical instruction writes the data from the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ALU</a:t>
            </a:r>
            <a:r>
              <a:rPr lang="en-US" sz="2000" dirty="0">
                <a:latin typeface="Comic Sans MS" pitchFamily="66" charset="0"/>
              </a:rPr>
              <a:t> back into a register</a:t>
            </a:r>
          </a:p>
          <a:p>
            <a:pPr lvl="2" algn="l" rtl="0" eaLnBrk="0" hangingPunct="0">
              <a:lnSpc>
                <a:spcPct val="100000"/>
              </a:lnSpc>
            </a:pPr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>
                <a:latin typeface="Comic Sans MS" pitchFamily="66" charset="0"/>
              </a:rPr>
              <a:t>branch instruction may need to change the next instruction address based on the comparison; otherwise the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PC</a:t>
            </a:r>
            <a:r>
              <a:rPr lang="en-US" sz="2000" dirty="0">
                <a:latin typeface="Comic Sans MS" pitchFamily="66" charset="0"/>
              </a:rPr>
              <a:t> should be incremented by 4 to get the address of the next instruction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Generic Implementation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01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>
                <a:solidFill>
                  <a:schemeClr val="tx1"/>
                </a:solidFill>
              </a:rPr>
              <a:t>Basic processor architecture</a:t>
            </a:r>
          </a:p>
        </p:txBody>
      </p:sp>
      <p:sp>
        <p:nvSpPr>
          <p:cNvPr id="6148" name="Rectangle 1027"/>
          <p:cNvSpPr>
            <a:spLocks noChangeArrowheads="1"/>
          </p:cNvSpPr>
          <p:nvPr/>
        </p:nvSpPr>
        <p:spPr bwMode="auto">
          <a:xfrm>
            <a:off x="1747062" y="2193608"/>
            <a:ext cx="5273675" cy="2160588"/>
          </a:xfrm>
          <a:prstGeom prst="rect">
            <a:avLst/>
          </a:prstGeom>
          <a:solidFill>
            <a:srgbClr val="D7FAFD"/>
          </a:solidFill>
          <a:ln w="127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ar-EG" altLang="ar-EG" u="none">
              <a:latin typeface="Arial" panose="020B0604020202020204" pitchFamily="34" charset="0"/>
            </a:endParaRPr>
          </a:p>
        </p:txBody>
      </p:sp>
      <p:sp>
        <p:nvSpPr>
          <p:cNvPr id="6149" name="Rectangle 1028"/>
          <p:cNvSpPr>
            <a:spLocks noChangeArrowheads="1"/>
          </p:cNvSpPr>
          <p:nvPr/>
        </p:nvSpPr>
        <p:spPr bwMode="auto">
          <a:xfrm>
            <a:off x="2129649" y="2546034"/>
            <a:ext cx="1592263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Control</a:t>
            </a:r>
          </a:p>
          <a:p>
            <a:pPr algn="ctr"/>
            <a:r>
              <a:rPr lang="en-US" altLang="ar-EG" u="none"/>
              <a:t>Path</a:t>
            </a:r>
          </a:p>
        </p:txBody>
      </p:sp>
      <p:sp>
        <p:nvSpPr>
          <p:cNvPr id="6150" name="Rectangle 1029"/>
          <p:cNvSpPr>
            <a:spLocks noChangeArrowheads="1"/>
          </p:cNvSpPr>
          <p:nvPr/>
        </p:nvSpPr>
        <p:spPr bwMode="auto">
          <a:xfrm>
            <a:off x="5006199" y="2493646"/>
            <a:ext cx="15922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Data</a:t>
            </a:r>
          </a:p>
          <a:p>
            <a:pPr algn="ctr"/>
            <a:r>
              <a:rPr lang="en-US" altLang="ar-EG" u="none"/>
              <a:t>Path</a:t>
            </a:r>
          </a:p>
        </p:txBody>
      </p:sp>
      <p:sp>
        <p:nvSpPr>
          <p:cNvPr id="6151" name="AutoShape 1033"/>
          <p:cNvSpPr>
            <a:spLocks noChangeArrowheads="1"/>
          </p:cNvSpPr>
          <p:nvPr/>
        </p:nvSpPr>
        <p:spPr bwMode="auto">
          <a:xfrm>
            <a:off x="3637774" y="2807972"/>
            <a:ext cx="1458913" cy="198437"/>
          </a:xfrm>
          <a:prstGeom prst="leftRightArrow">
            <a:avLst>
              <a:gd name="adj1" fmla="val 50000"/>
              <a:gd name="adj2" fmla="val 14704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2" name="Rectangle 1034"/>
          <p:cNvSpPr>
            <a:spLocks noChangeArrowheads="1"/>
          </p:cNvSpPr>
          <p:nvPr/>
        </p:nvSpPr>
        <p:spPr bwMode="auto">
          <a:xfrm>
            <a:off x="2197912" y="3868422"/>
            <a:ext cx="708025" cy="3254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MAR</a:t>
            </a:r>
          </a:p>
        </p:txBody>
      </p:sp>
      <p:sp>
        <p:nvSpPr>
          <p:cNvPr id="6153" name="Rectangle 1036"/>
          <p:cNvSpPr>
            <a:spLocks noChangeArrowheads="1"/>
          </p:cNvSpPr>
          <p:nvPr/>
        </p:nvSpPr>
        <p:spPr bwMode="auto">
          <a:xfrm>
            <a:off x="3002774" y="3868422"/>
            <a:ext cx="708025" cy="3254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MDR</a:t>
            </a:r>
          </a:p>
        </p:txBody>
      </p:sp>
      <p:sp>
        <p:nvSpPr>
          <p:cNvPr id="6154" name="AutoShape 1037"/>
          <p:cNvSpPr>
            <a:spLocks noChangeArrowheads="1"/>
          </p:cNvSpPr>
          <p:nvPr/>
        </p:nvSpPr>
        <p:spPr bwMode="auto">
          <a:xfrm>
            <a:off x="2523348" y="3550922"/>
            <a:ext cx="107950" cy="325437"/>
          </a:xfrm>
          <a:prstGeom prst="downArrow">
            <a:avLst>
              <a:gd name="adj1" fmla="val 50000"/>
              <a:gd name="adj2" fmla="val 75368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5" name="AutoShape 1038"/>
          <p:cNvSpPr>
            <a:spLocks noChangeArrowheads="1"/>
          </p:cNvSpPr>
          <p:nvPr/>
        </p:nvSpPr>
        <p:spPr bwMode="auto">
          <a:xfrm>
            <a:off x="3267886" y="3538222"/>
            <a:ext cx="107950" cy="325437"/>
          </a:xfrm>
          <a:prstGeom prst="upDownArrow">
            <a:avLst>
              <a:gd name="adj1" fmla="val 50000"/>
              <a:gd name="adj2" fmla="val 60294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6" name="Rectangle 1039"/>
          <p:cNvSpPr>
            <a:spLocks noChangeArrowheads="1"/>
          </p:cNvSpPr>
          <p:nvPr/>
        </p:nvSpPr>
        <p:spPr bwMode="auto">
          <a:xfrm>
            <a:off x="2291573" y="4770121"/>
            <a:ext cx="1417638" cy="18351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7" name="Line 1040"/>
          <p:cNvSpPr>
            <a:spLocks noChangeShapeType="1"/>
          </p:cNvSpPr>
          <p:nvPr/>
        </p:nvSpPr>
        <p:spPr bwMode="auto">
          <a:xfrm>
            <a:off x="2280462" y="5106671"/>
            <a:ext cx="141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58" name="Line 1041"/>
          <p:cNvSpPr>
            <a:spLocks noChangeShapeType="1"/>
          </p:cNvSpPr>
          <p:nvPr/>
        </p:nvSpPr>
        <p:spPr bwMode="auto">
          <a:xfrm>
            <a:off x="2277287" y="5414646"/>
            <a:ext cx="141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59" name="Line 1043"/>
          <p:cNvSpPr>
            <a:spLocks noChangeShapeType="1"/>
          </p:cNvSpPr>
          <p:nvPr/>
        </p:nvSpPr>
        <p:spPr bwMode="auto">
          <a:xfrm>
            <a:off x="2293162" y="6286183"/>
            <a:ext cx="141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60" name="Freeform 1044"/>
          <p:cNvSpPr>
            <a:spLocks/>
          </p:cNvSpPr>
          <p:nvPr/>
        </p:nvSpPr>
        <p:spPr bwMode="auto">
          <a:xfrm>
            <a:off x="1585136" y="4201797"/>
            <a:ext cx="742950" cy="1057275"/>
          </a:xfrm>
          <a:custGeom>
            <a:avLst/>
            <a:gdLst>
              <a:gd name="T0" fmla="*/ 2147483647 w 468"/>
              <a:gd name="T1" fmla="*/ 0 h 666"/>
              <a:gd name="T2" fmla="*/ 2147483647 w 468"/>
              <a:gd name="T3" fmla="*/ 2147483647 h 666"/>
              <a:gd name="T4" fmla="*/ 2147483647 w 468"/>
              <a:gd name="T5" fmla="*/ 2147483647 h 666"/>
              <a:gd name="T6" fmla="*/ 0 60000 65536"/>
              <a:gd name="T7" fmla="*/ 0 60000 65536"/>
              <a:gd name="T8" fmla="*/ 0 60000 65536"/>
              <a:gd name="T9" fmla="*/ 0 w 468"/>
              <a:gd name="T10" fmla="*/ 0 h 666"/>
              <a:gd name="T11" fmla="*/ 468 w 468"/>
              <a:gd name="T12" fmla="*/ 666 h 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666">
                <a:moveTo>
                  <a:pt x="468" y="0"/>
                </a:moveTo>
                <a:cubicBezTo>
                  <a:pt x="241" y="105"/>
                  <a:pt x="14" y="211"/>
                  <a:pt x="7" y="322"/>
                </a:cubicBezTo>
                <a:cubicBezTo>
                  <a:pt x="0" y="433"/>
                  <a:pt x="212" y="549"/>
                  <a:pt x="424" y="66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61" name="Line 1045"/>
          <p:cNvSpPr>
            <a:spLocks noChangeShapeType="1"/>
          </p:cNvSpPr>
          <p:nvPr/>
        </p:nvSpPr>
        <p:spPr bwMode="auto">
          <a:xfrm flipV="1">
            <a:off x="3315511" y="4189096"/>
            <a:ext cx="0" cy="103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62" name="Text Box 1047"/>
          <p:cNvSpPr txBox="1">
            <a:spLocks noChangeArrowheads="1"/>
          </p:cNvSpPr>
          <p:nvPr/>
        </p:nvSpPr>
        <p:spPr bwMode="auto">
          <a:xfrm>
            <a:off x="2467787" y="6565584"/>
            <a:ext cx="1038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u="none"/>
              <a:t>Memory</a:t>
            </a:r>
          </a:p>
        </p:txBody>
      </p:sp>
      <p:sp>
        <p:nvSpPr>
          <p:cNvPr id="6163" name="Text Box 1049"/>
          <p:cNvSpPr txBox="1">
            <a:spLocks noChangeArrowheads="1"/>
          </p:cNvSpPr>
          <p:nvPr/>
        </p:nvSpPr>
        <p:spPr bwMode="auto">
          <a:xfrm>
            <a:off x="5622149" y="3881121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u="none"/>
              <a:t>Processor</a:t>
            </a:r>
          </a:p>
        </p:txBody>
      </p:sp>
      <p:sp>
        <p:nvSpPr>
          <p:cNvPr id="6164" name="Text Box 1054"/>
          <p:cNvSpPr txBox="1">
            <a:spLocks noChangeArrowheads="1"/>
          </p:cNvSpPr>
          <p:nvPr/>
        </p:nvSpPr>
        <p:spPr bwMode="auto">
          <a:xfrm>
            <a:off x="5653114" y="4414990"/>
            <a:ext cx="4910138" cy="22891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ar-EG" u="none" dirty="0">
                <a:solidFill>
                  <a:srgbClr val="CC3300"/>
                </a:solidFill>
              </a:rPr>
              <a:t>Control path is responsible for:</a:t>
            </a:r>
            <a:endParaRPr lang="en-US" altLang="ar-EG" u="none" dirty="0"/>
          </a:p>
          <a:p>
            <a:pPr algn="l">
              <a:buFontTx/>
              <a:buChar char="•"/>
            </a:pPr>
            <a:r>
              <a:rPr lang="en-US" altLang="ar-EG" u="none" dirty="0"/>
              <a:t>Instruction fetch and execution sequencing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Operand fetch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Saving results</a:t>
            </a:r>
          </a:p>
          <a:p>
            <a:pPr algn="l"/>
            <a:r>
              <a:rPr lang="en-US" altLang="ar-EG" u="none" dirty="0">
                <a:solidFill>
                  <a:srgbClr val="CC3300"/>
                </a:solidFill>
              </a:rPr>
              <a:t>Data path:</a:t>
            </a:r>
            <a:endParaRPr lang="en-US" altLang="ar-EG" u="none" dirty="0"/>
          </a:p>
          <a:p>
            <a:pPr algn="l">
              <a:buFontTx/>
              <a:buChar char="•"/>
            </a:pPr>
            <a:r>
              <a:rPr lang="en-US" altLang="ar-EG" u="none" dirty="0"/>
              <a:t>Contains general purpose registers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Contains ALU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Executes instructions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81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965199" y="2540000"/>
            <a:ext cx="7200901" cy="3711576"/>
          </a:xfrm>
          <a:prstGeom prst="roundRect">
            <a:avLst>
              <a:gd name="adj" fmla="val 12477"/>
            </a:avLst>
          </a:prstGeom>
          <a:noFill/>
          <a:ln/>
        </p:spPr>
        <p:txBody>
          <a:bodyPr lIns="0" tIns="0" rIns="0" bIns="0">
            <a:normAutofit/>
          </a:bodyPr>
          <a:lstStyle/>
          <a:p>
            <a:pPr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Datapath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element: </a:t>
            </a:r>
            <a:r>
              <a:rPr lang="en-US" sz="2000" dirty="0">
                <a:latin typeface="Comic Sans MS" pitchFamily="66" charset="0"/>
              </a:rPr>
              <a:t>A functional unit used to operate on or hold data within a processor</a:t>
            </a:r>
          </a:p>
          <a:p>
            <a:pPr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Instruction memory:</a:t>
            </a:r>
          </a:p>
          <a:p>
            <a:pPr lvl="1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Comic Sans MS" pitchFamily="66" charset="0"/>
              </a:rPr>
              <a:t>Stores and supplies the instructions of a program </a:t>
            </a:r>
            <a:r>
              <a:rPr lang="en-US" dirty="0" smtClean="0">
                <a:latin typeface="Comic Sans MS" pitchFamily="66" charset="0"/>
              </a:rPr>
              <a:t>given an </a:t>
            </a:r>
            <a:r>
              <a:rPr lang="en-US" dirty="0">
                <a:latin typeface="Comic Sans MS" pitchFamily="66" charset="0"/>
              </a:rPr>
              <a:t>address</a:t>
            </a:r>
          </a:p>
          <a:p>
            <a:pPr lvl="1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Comic Sans MS" pitchFamily="66" charset="0"/>
              </a:rPr>
              <a:t>No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read signal </a:t>
            </a:r>
            <a:r>
              <a:rPr lang="en-US" dirty="0">
                <a:latin typeface="Comic Sans MS" pitchFamily="66" charset="0"/>
              </a:rPr>
              <a:t>is needed as it is read every clock cycle</a:t>
            </a:r>
          </a:p>
          <a:p>
            <a:pPr lvl="1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Comic Sans MS" pitchFamily="66" charset="0"/>
              </a:rPr>
              <a:t>This memory is not </a:t>
            </a:r>
            <a:r>
              <a:rPr lang="en-US" dirty="0" smtClean="0">
                <a:latin typeface="Comic Sans MS" pitchFamily="66" charset="0"/>
              </a:rPr>
              <a:t>written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 err="1" smtClean="0"/>
              <a:t>Datapath</a:t>
            </a:r>
            <a:r>
              <a:rPr lang="en-US" b="1" dirty="0" smtClean="0"/>
              <a:t> Elements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18</a:t>
            </a:fld>
            <a:endParaRPr lang="ar-EG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496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876299" y="2400300"/>
            <a:ext cx="7394576" cy="3724276"/>
          </a:xfrm>
          <a:prstGeom prst="roundRect">
            <a:avLst>
              <a:gd name="adj" fmla="val 12477"/>
            </a:avLst>
          </a:prstGeom>
          <a:noFill/>
          <a:ln/>
        </p:spPr>
        <p:txBody>
          <a:bodyPr lIns="0" tIns="0" rIns="0" bIns="0">
            <a:normAutofit/>
          </a:bodyPr>
          <a:lstStyle/>
          <a:p>
            <a:pPr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Program counter (PC): </a:t>
            </a:r>
          </a:p>
          <a:p>
            <a:pPr lvl="1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Comic Sans MS" pitchFamily="66" charset="0"/>
              </a:rPr>
              <a:t>Holds the address of the current instruction (to be fetched)</a:t>
            </a:r>
          </a:p>
          <a:p>
            <a:pPr lvl="1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Comic Sans MS" pitchFamily="66" charset="0"/>
              </a:rPr>
              <a:t>No write signal is needed as it is written every clock cycle</a:t>
            </a:r>
          </a:p>
          <a:p>
            <a:pPr algn="l" rtl="0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PC adder:</a:t>
            </a:r>
          </a:p>
          <a:p>
            <a:pPr lvl="1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Comic Sans MS" pitchFamily="66" charset="0"/>
              </a:rPr>
              <a:t>Used to increment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PC </a:t>
            </a:r>
            <a:r>
              <a:rPr lang="en-US" dirty="0" smtClean="0">
                <a:latin typeface="Comic Sans MS" pitchFamily="66" charset="0"/>
              </a:rPr>
              <a:t>to the address of the next instruction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 err="1"/>
              <a:t>Datapath</a:t>
            </a:r>
            <a:r>
              <a:rPr lang="en-US" b="1" dirty="0"/>
              <a:t> Elements (1) </a:t>
            </a:r>
            <a:r>
              <a:rPr lang="en-US" b="1" dirty="0" smtClean="0"/>
              <a:t>(cont.)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3168650"/>
            <a:ext cx="34099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26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283886"/>
            <a:ext cx="9601196" cy="250308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800" b="1" smtClean="0"/>
              <a:t>The Processor 1</a:t>
            </a:r>
            <a:endParaRPr lang="ar-EG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1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Fetching Instructions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10463"/>
            <a:ext cx="5903118" cy="4028437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Fetching instructions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involves: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lvl="1" algn="l" rtl="0"/>
            <a:r>
              <a:rPr lang="en-US" dirty="0">
                <a:latin typeface="Comic Sans MS" pitchFamily="66" charset="0"/>
              </a:rPr>
              <a:t>reading the instruction from the Instruction Memory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updating the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PC</a:t>
            </a:r>
            <a:r>
              <a:rPr lang="en-US" dirty="0">
                <a:latin typeface="Comic Sans MS" pitchFamily="66" charset="0"/>
              </a:rPr>
              <a:t> value to be the address of the next (sequential) </a:t>
            </a:r>
            <a:r>
              <a:rPr lang="en-US" dirty="0" smtClean="0">
                <a:latin typeface="Comic Sans MS" pitchFamily="66" charset="0"/>
              </a:rPr>
              <a:t>instruction</a:t>
            </a:r>
          </a:p>
          <a:p>
            <a:pPr lvl="1" algn="l" rtl="0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PC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is updated every clock cycle, so it does not need an explicit write control signal just a clock </a:t>
            </a:r>
            <a:r>
              <a:rPr lang="en-US" dirty="0" smtClean="0">
                <a:latin typeface="Comic Sans MS" pitchFamily="66" charset="0"/>
              </a:rPr>
              <a:t>signal</a:t>
            </a:r>
          </a:p>
          <a:p>
            <a:pPr lvl="1" algn="l" rtl="0"/>
            <a:r>
              <a:rPr lang="en-US" dirty="0" smtClean="0">
                <a:latin typeface="Comic Sans MS" pitchFamily="66" charset="0"/>
              </a:rPr>
              <a:t>Reading </a:t>
            </a:r>
            <a:r>
              <a:rPr lang="en-US" dirty="0">
                <a:latin typeface="Comic Sans MS" pitchFamily="66" charset="0"/>
              </a:rPr>
              <a:t>from the Instruction Memory </a:t>
            </a:r>
            <a:r>
              <a:rPr lang="en-US" dirty="0" smtClean="0">
                <a:latin typeface="Comic Sans MS" pitchFamily="66" charset="0"/>
              </a:rPr>
              <a:t>doesn’t </a:t>
            </a:r>
            <a:r>
              <a:rPr lang="en-US" dirty="0">
                <a:latin typeface="Comic Sans MS" pitchFamily="66" charset="0"/>
              </a:rPr>
              <a:t>need an explicit read control signal</a:t>
            </a:r>
          </a:p>
          <a:p>
            <a:pPr lvl="1" algn="l" rtl="0"/>
            <a:endParaRPr lang="en-US" dirty="0">
              <a:latin typeface="Comic Sans MS" pitchFamily="66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128000" y="2133600"/>
            <a:ext cx="3454400" cy="2743200"/>
            <a:chOff x="1920" y="1440"/>
            <a:chExt cx="1632" cy="172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0" y="1536"/>
              <a:ext cx="240" cy="624"/>
              <a:chOff x="1392" y="2880"/>
              <a:chExt cx="288" cy="480"/>
            </a:xfrm>
          </p:grpSpPr>
          <p:sp>
            <p:nvSpPr>
              <p:cNvPr id="670725" name="Line 5"/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6" name="Line 6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7" name="Line 7"/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8" name="Line 8"/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9" name="Line 9"/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30" name="Line 1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31" name="Line 11"/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732" name="Rectangle 12"/>
            <p:cNvSpPr>
              <a:spLocks noChangeArrowheads="1"/>
            </p:cNvSpPr>
            <p:nvPr/>
          </p:nvSpPr>
          <p:spPr bwMode="auto">
            <a:xfrm>
              <a:off x="2448" y="2256"/>
              <a:ext cx="912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3" name="Rectangle 13"/>
            <p:cNvSpPr>
              <a:spLocks noChangeArrowheads="1"/>
            </p:cNvSpPr>
            <p:nvPr/>
          </p:nvSpPr>
          <p:spPr bwMode="auto">
            <a:xfrm>
              <a:off x="2112" y="2496"/>
              <a:ext cx="144" cy="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4" name="Line 14"/>
            <p:cNvSpPr>
              <a:spLocks noChangeShapeType="1"/>
            </p:cNvSpPr>
            <p:nvPr/>
          </p:nvSpPr>
          <p:spPr bwMode="auto">
            <a:xfrm>
              <a:off x="3360" y="2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5" name="Line 15"/>
            <p:cNvSpPr>
              <a:spLocks noChangeShapeType="1"/>
            </p:cNvSpPr>
            <p:nvPr/>
          </p:nvSpPr>
          <p:spPr bwMode="auto">
            <a:xfrm>
              <a:off x="2256" y="2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6" name="Line 16"/>
            <p:cNvSpPr>
              <a:spLocks noChangeShapeType="1"/>
            </p:cNvSpPr>
            <p:nvPr/>
          </p:nvSpPr>
          <p:spPr bwMode="auto">
            <a:xfrm>
              <a:off x="2304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7" name="Line 17"/>
            <p:cNvSpPr>
              <a:spLocks noChangeShapeType="1"/>
            </p:cNvSpPr>
            <p:nvPr/>
          </p:nvSpPr>
          <p:spPr bwMode="auto">
            <a:xfrm>
              <a:off x="2640" y="206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8" name="Line 18"/>
            <p:cNvSpPr>
              <a:spLocks noChangeShapeType="1"/>
            </p:cNvSpPr>
            <p:nvPr/>
          </p:nvSpPr>
          <p:spPr bwMode="auto">
            <a:xfrm>
              <a:off x="3312" y="144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9" name="Line 19"/>
            <p:cNvSpPr>
              <a:spLocks noChangeShapeType="1"/>
            </p:cNvSpPr>
            <p:nvPr/>
          </p:nvSpPr>
          <p:spPr bwMode="auto">
            <a:xfrm>
              <a:off x="3120" y="18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0" name="Text Box 20"/>
            <p:cNvSpPr txBox="1">
              <a:spLocks noChangeArrowheads="1"/>
            </p:cNvSpPr>
            <p:nvPr/>
          </p:nvSpPr>
          <p:spPr bwMode="auto">
            <a:xfrm>
              <a:off x="2436" y="2592"/>
              <a:ext cx="355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Read</a:t>
              </a:r>
            </a:p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Address</a:t>
              </a:r>
            </a:p>
          </p:txBody>
        </p:sp>
        <p:sp>
          <p:nvSpPr>
            <p:cNvPr id="670741" name="Text Box 21"/>
            <p:cNvSpPr txBox="1">
              <a:spLocks noChangeArrowheads="1"/>
            </p:cNvSpPr>
            <p:nvPr/>
          </p:nvSpPr>
          <p:spPr bwMode="auto">
            <a:xfrm>
              <a:off x="2928" y="2640"/>
              <a:ext cx="456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Instruction</a:t>
              </a:r>
            </a:p>
          </p:txBody>
        </p:sp>
        <p:sp>
          <p:nvSpPr>
            <p:cNvPr id="670742" name="Text Box 22"/>
            <p:cNvSpPr txBox="1">
              <a:spLocks noChangeArrowheads="1"/>
            </p:cNvSpPr>
            <p:nvPr/>
          </p:nvSpPr>
          <p:spPr bwMode="auto">
            <a:xfrm>
              <a:off x="2654" y="2304"/>
              <a:ext cx="49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Instruction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670743" name="Text Box 23"/>
            <p:cNvSpPr txBox="1">
              <a:spLocks noChangeArrowheads="1"/>
            </p:cNvSpPr>
            <p:nvPr/>
          </p:nvSpPr>
          <p:spPr bwMode="auto">
            <a:xfrm>
              <a:off x="2899" y="1761"/>
              <a:ext cx="21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70744" name="Text Box 24"/>
            <p:cNvSpPr txBox="1">
              <a:spLocks noChangeArrowheads="1"/>
            </p:cNvSpPr>
            <p:nvPr/>
          </p:nvSpPr>
          <p:spPr bwMode="auto">
            <a:xfrm>
              <a:off x="2090" y="2648"/>
              <a:ext cx="18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PC</a:t>
              </a:r>
            </a:p>
          </p:txBody>
        </p:sp>
        <p:sp>
          <p:nvSpPr>
            <p:cNvPr id="670745" name="Line 25"/>
            <p:cNvSpPr>
              <a:spLocks noChangeShapeType="1"/>
            </p:cNvSpPr>
            <p:nvPr/>
          </p:nvSpPr>
          <p:spPr bwMode="auto">
            <a:xfrm>
              <a:off x="1920" y="1440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6" name="Line 26"/>
            <p:cNvSpPr>
              <a:spLocks noChangeShapeType="1"/>
            </p:cNvSpPr>
            <p:nvPr/>
          </p:nvSpPr>
          <p:spPr bwMode="auto">
            <a:xfrm>
              <a:off x="1920" y="1440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7" name="Line 27"/>
            <p:cNvSpPr>
              <a:spLocks noChangeShapeType="1"/>
            </p:cNvSpPr>
            <p:nvPr/>
          </p:nvSpPr>
          <p:spPr bwMode="auto">
            <a:xfrm>
              <a:off x="1920" y="2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8" name="Line 28"/>
            <p:cNvSpPr>
              <a:spLocks noChangeShapeType="1"/>
            </p:cNvSpPr>
            <p:nvPr/>
          </p:nvSpPr>
          <p:spPr bwMode="auto">
            <a:xfrm>
              <a:off x="2304" y="163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9" name="Text Box 29"/>
            <p:cNvSpPr txBox="1">
              <a:spLocks noChangeArrowheads="1"/>
            </p:cNvSpPr>
            <p:nvPr/>
          </p:nvSpPr>
          <p:spPr bwMode="auto">
            <a:xfrm>
              <a:off x="2544" y="1968"/>
              <a:ext cx="12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51" name="Group 5"/>
          <p:cNvGrpSpPr>
            <a:grpSpLocks/>
          </p:cNvGrpSpPr>
          <p:nvPr/>
        </p:nvGrpSpPr>
        <p:grpSpPr bwMode="auto">
          <a:xfrm>
            <a:off x="6817518" y="4636780"/>
            <a:ext cx="1938338" cy="1597639"/>
            <a:chOff x="432" y="2736"/>
            <a:chExt cx="1221" cy="624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auto">
            <a:xfrm>
              <a:off x="672" y="2736"/>
              <a:ext cx="624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624" y="2736"/>
              <a:ext cx="72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Fetch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PC = PC+4</a:t>
              </a:r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1196" y="3148"/>
              <a:ext cx="457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66" y="3168"/>
              <a:ext cx="48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Decode</a:t>
              </a:r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432" y="3148"/>
              <a:ext cx="386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432" y="3168"/>
              <a:ext cx="386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Exec</a:t>
              </a:r>
            </a:p>
          </p:txBody>
        </p:sp>
        <p:cxnSp>
          <p:nvCxnSpPr>
            <p:cNvPr id="58" name="AutoShape 12"/>
            <p:cNvCxnSpPr>
              <a:cxnSpLocks noChangeShapeType="1"/>
              <a:stCxn id="52" idx="6"/>
              <a:endCxn id="54" idx="0"/>
            </p:cNvCxnSpPr>
            <p:nvPr/>
          </p:nvCxnSpPr>
          <p:spPr bwMode="auto">
            <a:xfrm>
              <a:off x="1296" y="2880"/>
              <a:ext cx="129" cy="268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13"/>
            <p:cNvCxnSpPr>
              <a:cxnSpLocks noChangeShapeType="1"/>
              <a:stCxn id="54" idx="4"/>
              <a:endCxn id="56" idx="4"/>
            </p:cNvCxnSpPr>
            <p:nvPr/>
          </p:nvCxnSpPr>
          <p:spPr bwMode="auto">
            <a:xfrm rot="5400000" flipH="1">
              <a:off x="1025" y="2960"/>
              <a:ext cx="0" cy="799"/>
            </a:xfrm>
            <a:prstGeom prst="curvedConnector3">
              <a:avLst>
                <a:gd name="adj1" fmla="val -76200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4"/>
            <p:cNvCxnSpPr>
              <a:cxnSpLocks noChangeShapeType="1"/>
              <a:stCxn id="56" idx="0"/>
              <a:endCxn id="52" idx="2"/>
            </p:cNvCxnSpPr>
            <p:nvPr/>
          </p:nvCxnSpPr>
          <p:spPr bwMode="auto">
            <a:xfrm rot="5400000" flipH="1" flipV="1">
              <a:off x="515" y="2991"/>
              <a:ext cx="268" cy="47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18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Fetching </a:t>
            </a:r>
            <a:r>
              <a:rPr lang="en-US" b="1" dirty="0" smtClean="0"/>
              <a:t>Instructions (cont.)</a:t>
            </a:r>
            <a:endParaRPr lang="en-US" b="1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2435864"/>
            <a:ext cx="7912101" cy="48355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latin typeface="Comic Sans MS" pitchFamily="66" charset="0"/>
              </a:rPr>
              <a:t>Thick lines (with no width indication) </a:t>
            </a:r>
            <a:r>
              <a:rPr lang="en-US" sz="2000" dirty="0" smtClean="0">
                <a:latin typeface="Comic Sans MS" pitchFamily="66" charset="0"/>
              </a:rPr>
              <a:t>indicate buses </a:t>
            </a:r>
            <a:r>
              <a:rPr lang="en-US" sz="2000" dirty="0">
                <a:latin typeface="Comic Sans MS" pitchFamily="66" charset="0"/>
              </a:rPr>
              <a:t>of 32 bits</a:t>
            </a:r>
          </a:p>
          <a:p>
            <a:pPr lvl="1" algn="l" rtl="0"/>
            <a:endParaRPr lang="en-US" dirty="0">
              <a:latin typeface="Comic Sans MS" pitchFamily="66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912100" y="2971800"/>
            <a:ext cx="3454400" cy="2743200"/>
            <a:chOff x="1920" y="1440"/>
            <a:chExt cx="1632" cy="172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0" y="1536"/>
              <a:ext cx="240" cy="624"/>
              <a:chOff x="1392" y="2880"/>
              <a:chExt cx="288" cy="480"/>
            </a:xfrm>
          </p:grpSpPr>
          <p:sp>
            <p:nvSpPr>
              <p:cNvPr id="670725" name="Line 5"/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6" name="Line 6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7" name="Line 7"/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8" name="Line 8"/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29" name="Line 9"/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30" name="Line 1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731" name="Line 11"/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732" name="Rectangle 12"/>
            <p:cNvSpPr>
              <a:spLocks noChangeArrowheads="1"/>
            </p:cNvSpPr>
            <p:nvPr/>
          </p:nvSpPr>
          <p:spPr bwMode="auto">
            <a:xfrm>
              <a:off x="2448" y="2256"/>
              <a:ext cx="912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3" name="Rectangle 13"/>
            <p:cNvSpPr>
              <a:spLocks noChangeArrowheads="1"/>
            </p:cNvSpPr>
            <p:nvPr/>
          </p:nvSpPr>
          <p:spPr bwMode="auto">
            <a:xfrm>
              <a:off x="2112" y="2496"/>
              <a:ext cx="144" cy="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4" name="Line 14"/>
            <p:cNvSpPr>
              <a:spLocks noChangeShapeType="1"/>
            </p:cNvSpPr>
            <p:nvPr/>
          </p:nvSpPr>
          <p:spPr bwMode="auto">
            <a:xfrm>
              <a:off x="3360" y="2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5" name="Line 15"/>
            <p:cNvSpPr>
              <a:spLocks noChangeShapeType="1"/>
            </p:cNvSpPr>
            <p:nvPr/>
          </p:nvSpPr>
          <p:spPr bwMode="auto">
            <a:xfrm>
              <a:off x="2256" y="2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6" name="Line 16"/>
            <p:cNvSpPr>
              <a:spLocks noChangeShapeType="1"/>
            </p:cNvSpPr>
            <p:nvPr/>
          </p:nvSpPr>
          <p:spPr bwMode="auto">
            <a:xfrm>
              <a:off x="2304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7" name="Line 17"/>
            <p:cNvSpPr>
              <a:spLocks noChangeShapeType="1"/>
            </p:cNvSpPr>
            <p:nvPr/>
          </p:nvSpPr>
          <p:spPr bwMode="auto">
            <a:xfrm>
              <a:off x="2640" y="206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8" name="Line 18"/>
            <p:cNvSpPr>
              <a:spLocks noChangeShapeType="1"/>
            </p:cNvSpPr>
            <p:nvPr/>
          </p:nvSpPr>
          <p:spPr bwMode="auto">
            <a:xfrm>
              <a:off x="3312" y="144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39" name="Line 19"/>
            <p:cNvSpPr>
              <a:spLocks noChangeShapeType="1"/>
            </p:cNvSpPr>
            <p:nvPr/>
          </p:nvSpPr>
          <p:spPr bwMode="auto">
            <a:xfrm>
              <a:off x="3120" y="18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0" name="Text Box 20"/>
            <p:cNvSpPr txBox="1">
              <a:spLocks noChangeArrowheads="1"/>
            </p:cNvSpPr>
            <p:nvPr/>
          </p:nvSpPr>
          <p:spPr bwMode="auto">
            <a:xfrm>
              <a:off x="2436" y="2592"/>
              <a:ext cx="355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Read</a:t>
              </a:r>
            </a:p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Address</a:t>
              </a:r>
            </a:p>
          </p:txBody>
        </p:sp>
        <p:sp>
          <p:nvSpPr>
            <p:cNvPr id="670741" name="Text Box 21"/>
            <p:cNvSpPr txBox="1">
              <a:spLocks noChangeArrowheads="1"/>
            </p:cNvSpPr>
            <p:nvPr/>
          </p:nvSpPr>
          <p:spPr bwMode="auto">
            <a:xfrm>
              <a:off x="2928" y="2640"/>
              <a:ext cx="456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Instruction</a:t>
              </a:r>
            </a:p>
          </p:txBody>
        </p:sp>
        <p:sp>
          <p:nvSpPr>
            <p:cNvPr id="670742" name="Text Box 22"/>
            <p:cNvSpPr txBox="1">
              <a:spLocks noChangeArrowheads="1"/>
            </p:cNvSpPr>
            <p:nvPr/>
          </p:nvSpPr>
          <p:spPr bwMode="auto">
            <a:xfrm>
              <a:off x="2654" y="2304"/>
              <a:ext cx="49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Instruction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670743" name="Text Box 23"/>
            <p:cNvSpPr txBox="1">
              <a:spLocks noChangeArrowheads="1"/>
            </p:cNvSpPr>
            <p:nvPr/>
          </p:nvSpPr>
          <p:spPr bwMode="auto">
            <a:xfrm>
              <a:off x="2899" y="1761"/>
              <a:ext cx="21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670744" name="Text Box 24"/>
            <p:cNvSpPr txBox="1">
              <a:spLocks noChangeArrowheads="1"/>
            </p:cNvSpPr>
            <p:nvPr/>
          </p:nvSpPr>
          <p:spPr bwMode="auto">
            <a:xfrm>
              <a:off x="2090" y="2648"/>
              <a:ext cx="18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PC</a:t>
              </a:r>
            </a:p>
          </p:txBody>
        </p:sp>
        <p:sp>
          <p:nvSpPr>
            <p:cNvPr id="670745" name="Line 25"/>
            <p:cNvSpPr>
              <a:spLocks noChangeShapeType="1"/>
            </p:cNvSpPr>
            <p:nvPr/>
          </p:nvSpPr>
          <p:spPr bwMode="auto">
            <a:xfrm>
              <a:off x="1920" y="1440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6" name="Line 26"/>
            <p:cNvSpPr>
              <a:spLocks noChangeShapeType="1"/>
            </p:cNvSpPr>
            <p:nvPr/>
          </p:nvSpPr>
          <p:spPr bwMode="auto">
            <a:xfrm>
              <a:off x="1920" y="1440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7" name="Line 27"/>
            <p:cNvSpPr>
              <a:spLocks noChangeShapeType="1"/>
            </p:cNvSpPr>
            <p:nvPr/>
          </p:nvSpPr>
          <p:spPr bwMode="auto">
            <a:xfrm>
              <a:off x="1920" y="2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8" name="Line 28"/>
            <p:cNvSpPr>
              <a:spLocks noChangeShapeType="1"/>
            </p:cNvSpPr>
            <p:nvPr/>
          </p:nvSpPr>
          <p:spPr bwMode="auto">
            <a:xfrm>
              <a:off x="2304" y="163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749" name="Text Box 29"/>
            <p:cNvSpPr txBox="1">
              <a:spLocks noChangeArrowheads="1"/>
            </p:cNvSpPr>
            <p:nvPr/>
          </p:nvSpPr>
          <p:spPr bwMode="auto">
            <a:xfrm>
              <a:off x="2544" y="1968"/>
              <a:ext cx="12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948940"/>
            <a:ext cx="54102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uble Bracket 8"/>
          <p:cNvSpPr/>
          <p:nvPr/>
        </p:nvSpPr>
        <p:spPr>
          <a:xfrm>
            <a:off x="7658100" y="2806700"/>
            <a:ext cx="1346200" cy="306324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99300" y="4343400"/>
            <a:ext cx="43180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1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673100" y="2463800"/>
            <a:ext cx="5603876" cy="3895726"/>
          </a:xfrm>
          <a:prstGeom prst="roundRect">
            <a:avLst>
              <a:gd name="adj" fmla="val 12477"/>
            </a:avLst>
          </a:prstGeo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  <a:spcBef>
                <a:spcPct val="8000"/>
              </a:spcBef>
              <a:defRPr/>
            </a:pP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Register file:</a:t>
            </a:r>
          </a:p>
          <a:p>
            <a:pPr lvl="1" algn="l" rtl="0">
              <a:lnSpc>
                <a:spcPct val="100000"/>
              </a:lnSpc>
              <a:spcBef>
                <a:spcPct val="8000"/>
              </a:spcBef>
              <a:defRPr/>
            </a:pPr>
            <a:r>
              <a:rPr lang="en-US" dirty="0">
                <a:latin typeface="Comic Sans MS" pitchFamily="66" charset="0"/>
              </a:rPr>
              <a:t>A collection of the processor 32 general-purpose registers in which any register can be read or written by specifying its number in the file</a:t>
            </a:r>
          </a:p>
          <a:p>
            <a:pPr lvl="1" algn="l" rtl="0">
              <a:lnSpc>
                <a:spcPct val="100000"/>
              </a:lnSpc>
              <a:spcBef>
                <a:spcPct val="8000"/>
              </a:spcBef>
              <a:defRPr/>
            </a:pP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register file </a:t>
            </a:r>
            <a:r>
              <a:rPr lang="en-US" dirty="0">
                <a:latin typeface="Comic Sans MS" pitchFamily="66" charset="0"/>
              </a:rPr>
              <a:t>contains the register state of the computer</a:t>
            </a:r>
          </a:p>
          <a:p>
            <a:pPr lvl="1" algn="l" rtl="0">
              <a:lnSpc>
                <a:spcPct val="100000"/>
              </a:lnSpc>
              <a:spcBef>
                <a:spcPct val="8000"/>
              </a:spcBef>
              <a:defRPr/>
            </a:pPr>
            <a:r>
              <a:rPr lang="en-US" dirty="0">
                <a:latin typeface="Comic Sans MS" pitchFamily="66" charset="0"/>
              </a:rPr>
              <a:t>Writes are controlled by the write control signal (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RegWrite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lvl="1" algn="l" rtl="0">
              <a:lnSpc>
                <a:spcPct val="100000"/>
              </a:lnSpc>
              <a:spcBef>
                <a:spcPct val="8000"/>
              </a:spcBef>
              <a:defRPr/>
            </a:pPr>
            <a:endParaRPr lang="en-US" dirty="0">
              <a:latin typeface="Comic Sans MS" pitchFamily="66" charset="0"/>
            </a:endParaRPr>
          </a:p>
          <a:p>
            <a:pPr lvl="1" algn="l" rtl="0">
              <a:lnSpc>
                <a:spcPct val="100000"/>
              </a:lnSpc>
              <a:spcBef>
                <a:spcPct val="8000"/>
              </a:spcBef>
              <a:defRPr/>
            </a:pPr>
            <a:endParaRPr lang="en-US" dirty="0" smtClean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Datapath</a:t>
            </a:r>
            <a:r>
              <a:rPr lang="en-US" b="1" dirty="0" smtClean="0"/>
              <a:t> Elements (2)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606675"/>
            <a:ext cx="5429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87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6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939800" y="2425699"/>
            <a:ext cx="6604000" cy="3808413"/>
          </a:xfrm>
          <a:prstGeom prst="roundRect">
            <a:avLst>
              <a:gd name="adj" fmla="val 12477"/>
            </a:avLst>
          </a:prstGeo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  <a:defRPr/>
            </a:pP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Arithmetic and logic unit:</a:t>
            </a:r>
          </a:p>
          <a:p>
            <a:pPr lvl="1" algn="l" rtl="0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ALU</a:t>
            </a:r>
            <a:r>
              <a:rPr lang="en-US" dirty="0">
                <a:latin typeface="Comic Sans MS" pitchFamily="66" charset="0"/>
              </a:rPr>
              <a:t> is used to operate on the values read from the registers</a:t>
            </a:r>
          </a:p>
          <a:p>
            <a:pPr lvl="1" algn="l" rtl="0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It takes </a:t>
            </a:r>
            <a:r>
              <a:rPr lang="en-US" dirty="0" smtClean="0">
                <a:latin typeface="Comic Sans MS" pitchFamily="66" charset="0"/>
              </a:rPr>
              <a:t>two </a:t>
            </a:r>
            <a:r>
              <a:rPr lang="en-US" dirty="0">
                <a:latin typeface="Comic Sans MS" pitchFamily="66" charset="0"/>
              </a:rPr>
              <a:t>32-bit inputs and produces a 32-bit result, </a:t>
            </a:r>
            <a:r>
              <a:rPr lang="en-US" dirty="0" smtClean="0">
                <a:latin typeface="Comic Sans MS" pitchFamily="66" charset="0"/>
              </a:rPr>
              <a:t>as well as </a:t>
            </a:r>
            <a:r>
              <a:rPr lang="en-US" dirty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ets </a:t>
            </a:r>
            <a:r>
              <a:rPr lang="en-US" dirty="0">
                <a:latin typeface="Comic Sans MS" pitchFamily="66" charset="0"/>
              </a:rPr>
              <a:t>a 1-bit signal if the result is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zero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lvl="1" algn="l" rtl="0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It is controlled by a 4-bit control signal (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ALU</a:t>
            </a:r>
            <a:r>
              <a:rPr lang="en-US" dirty="0">
                <a:latin typeface="Comic Sans MS" pitchFamily="66" charset="0"/>
              </a:rPr>
              <a:t> operation)</a:t>
            </a:r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Datapath</a:t>
            </a:r>
            <a:r>
              <a:rPr lang="en-US" b="1" dirty="0" smtClean="0"/>
              <a:t> Elements (2) (cont.)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935288"/>
            <a:ext cx="25146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9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Decoding Instructions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5359400" cy="3763962"/>
          </a:xfrm>
        </p:spPr>
        <p:txBody>
          <a:bodyPr>
            <a:normAutofit lnSpcReduction="10000"/>
          </a:bodyPr>
          <a:lstStyle/>
          <a:p>
            <a:pPr algn="l" rtl="0">
              <a:spcBef>
                <a:spcPct val="20000"/>
              </a:spcBef>
            </a:pPr>
            <a:r>
              <a:rPr lang="en-US" sz="2200" dirty="0">
                <a:solidFill>
                  <a:srgbClr val="C00000"/>
                </a:solidFill>
                <a:latin typeface="Comic Sans MS" pitchFamily="66" charset="0"/>
              </a:rPr>
              <a:t>Decoding instructions 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</a:rPr>
              <a:t>involves:</a:t>
            </a:r>
            <a:endParaRPr lang="en-US" sz="2200" dirty="0">
              <a:solidFill>
                <a:srgbClr val="C00000"/>
              </a:solidFill>
              <a:latin typeface="Comic Sans MS" pitchFamily="66" charset="0"/>
            </a:endParaRPr>
          </a:p>
          <a:p>
            <a:pPr lvl="1" algn="l" rtl="0">
              <a:spcBef>
                <a:spcPct val="20000"/>
              </a:spcBef>
            </a:pPr>
            <a:r>
              <a:rPr lang="en-US" sz="2200" dirty="0">
                <a:latin typeface="Comic Sans MS" pitchFamily="66" charset="0"/>
              </a:rPr>
              <a:t>sending the fetched instruction’s </a:t>
            </a:r>
            <a:r>
              <a:rPr lang="en-US" sz="2200" dirty="0" err="1">
                <a:latin typeface="Comic Sans MS" pitchFamily="66" charset="0"/>
              </a:rPr>
              <a:t>opcode</a:t>
            </a:r>
            <a:r>
              <a:rPr lang="en-US" sz="2200" dirty="0">
                <a:latin typeface="Comic Sans MS" pitchFamily="66" charset="0"/>
              </a:rPr>
              <a:t> and function field bits to the control </a:t>
            </a:r>
            <a:r>
              <a:rPr lang="en-US" sz="2200" dirty="0" smtClean="0">
                <a:latin typeface="Comic Sans MS" pitchFamily="66" charset="0"/>
              </a:rPr>
              <a:t>unit then the control unit sends a 4 bit signal to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ALU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to determine the operation</a:t>
            </a:r>
          </a:p>
          <a:p>
            <a:pPr lvl="1" algn="l" rtl="0">
              <a:spcBef>
                <a:spcPct val="20000"/>
              </a:spcBef>
            </a:pP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reading 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two values from the Register File</a:t>
            </a:r>
          </a:p>
          <a:p>
            <a:pPr marL="1146175" lvl="2" indent="-176213" algn="l" rtl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Register File addresses are contained in the instruction</a:t>
            </a:r>
          </a:p>
          <a:p>
            <a:pPr lvl="1" algn="l" rtl="0">
              <a:spcBef>
                <a:spcPct val="20000"/>
              </a:spcBef>
              <a:buFont typeface="Monotype Sorts" pitchFamily="2" charset="2"/>
              <a:buNone/>
            </a:pPr>
            <a:endParaRPr lang="en-US" dirty="0"/>
          </a:p>
          <a:p>
            <a:pPr lvl="1" algn="l" rtl="0">
              <a:spcBef>
                <a:spcPct val="20000"/>
              </a:spcBef>
              <a:buFont typeface="Monotype Sorts" pitchFamily="2" charset="2"/>
              <a:buNone/>
            </a:pPr>
            <a:endParaRPr lang="en-US" dirty="0"/>
          </a:p>
          <a:p>
            <a:pPr lvl="1" algn="l" rtl="0">
              <a:spcBef>
                <a:spcPct val="20000"/>
              </a:spcBef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671748" name="Line 4"/>
          <p:cNvSpPr>
            <a:spLocks noChangeShapeType="1"/>
          </p:cNvSpPr>
          <p:nvPr/>
        </p:nvSpPr>
        <p:spPr bwMode="auto">
          <a:xfrm>
            <a:off x="7035800" y="5054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1749" name="Line 5"/>
          <p:cNvSpPr>
            <a:spLocks noChangeShapeType="1"/>
          </p:cNvSpPr>
          <p:nvPr/>
        </p:nvSpPr>
        <p:spPr bwMode="auto">
          <a:xfrm>
            <a:off x="7950200" y="3530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1750" name="Text Box 6"/>
          <p:cNvSpPr txBox="1">
            <a:spLocks noChangeArrowheads="1"/>
          </p:cNvSpPr>
          <p:nvPr/>
        </p:nvSpPr>
        <p:spPr bwMode="auto">
          <a:xfrm>
            <a:off x="6142825" y="4749800"/>
            <a:ext cx="115967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Instruction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962900" y="3683000"/>
            <a:ext cx="3048000" cy="2057400"/>
            <a:chOff x="2064" y="1824"/>
            <a:chExt cx="1440" cy="1296"/>
          </a:xfrm>
        </p:grpSpPr>
        <p:sp>
          <p:nvSpPr>
            <p:cNvPr id="671752" name="Rectangle 8"/>
            <p:cNvSpPr>
              <a:spLocks noChangeArrowheads="1"/>
            </p:cNvSpPr>
            <p:nvPr/>
          </p:nvSpPr>
          <p:spPr bwMode="auto">
            <a:xfrm>
              <a:off x="2256" y="2208"/>
              <a:ext cx="912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53" name="Line 9"/>
            <p:cNvSpPr>
              <a:spLocks noChangeShapeType="1"/>
            </p:cNvSpPr>
            <p:nvPr/>
          </p:nvSpPr>
          <p:spPr bwMode="auto">
            <a:xfrm>
              <a:off x="2064" y="254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54" name="Line 10"/>
            <p:cNvSpPr>
              <a:spLocks noChangeShapeType="1"/>
            </p:cNvSpPr>
            <p:nvPr/>
          </p:nvSpPr>
          <p:spPr bwMode="auto">
            <a:xfrm>
              <a:off x="2064" y="230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55" name="Line 11"/>
            <p:cNvSpPr>
              <a:spLocks noChangeShapeType="1"/>
            </p:cNvSpPr>
            <p:nvPr/>
          </p:nvSpPr>
          <p:spPr bwMode="auto">
            <a:xfrm>
              <a:off x="3168" y="24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56" name="Line 12"/>
            <p:cNvSpPr>
              <a:spLocks noChangeShapeType="1"/>
            </p:cNvSpPr>
            <p:nvPr/>
          </p:nvSpPr>
          <p:spPr bwMode="auto">
            <a:xfrm>
              <a:off x="3168" y="28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57" name="Text Box 13"/>
            <p:cNvSpPr txBox="1">
              <a:spLocks noChangeArrowheads="1"/>
            </p:cNvSpPr>
            <p:nvPr/>
          </p:nvSpPr>
          <p:spPr bwMode="auto">
            <a:xfrm>
              <a:off x="2240" y="2922"/>
              <a:ext cx="39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Write Data</a:t>
              </a:r>
            </a:p>
          </p:txBody>
        </p:sp>
        <p:sp>
          <p:nvSpPr>
            <p:cNvPr id="671758" name="Text Box 14"/>
            <p:cNvSpPr txBox="1">
              <a:spLocks noChangeArrowheads="1"/>
            </p:cNvSpPr>
            <p:nvPr/>
          </p:nvSpPr>
          <p:spPr bwMode="auto">
            <a:xfrm>
              <a:off x="2237" y="2216"/>
              <a:ext cx="504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Read </a:t>
              </a:r>
              <a:r>
                <a:rPr lang="en-US" sz="1400" dirty="0" err="1">
                  <a:solidFill>
                    <a:schemeClr val="tx1"/>
                  </a:solidFill>
                </a:rPr>
                <a:t>Addr</a:t>
              </a:r>
              <a:r>
                <a:rPr lang="en-US" sz="1400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671759" name="Text Box 15"/>
            <p:cNvSpPr txBox="1">
              <a:spLocks noChangeArrowheads="1"/>
            </p:cNvSpPr>
            <p:nvPr/>
          </p:nvSpPr>
          <p:spPr bwMode="auto">
            <a:xfrm>
              <a:off x="2237" y="2448"/>
              <a:ext cx="504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Read </a:t>
              </a:r>
              <a:r>
                <a:rPr lang="en-US" sz="1400" dirty="0" err="1">
                  <a:solidFill>
                    <a:schemeClr val="tx1"/>
                  </a:solidFill>
                </a:rPr>
                <a:t>Addr</a:t>
              </a:r>
              <a:r>
                <a:rPr lang="en-US" sz="1400" dirty="0">
                  <a:solidFill>
                    <a:schemeClr val="tx1"/>
                  </a:solidFill>
                </a:rPr>
                <a:t> 2</a:t>
              </a:r>
            </a:p>
          </p:txBody>
        </p:sp>
        <p:sp>
          <p:nvSpPr>
            <p:cNvPr id="671760" name="Text Box 16"/>
            <p:cNvSpPr txBox="1">
              <a:spLocks noChangeArrowheads="1"/>
            </p:cNvSpPr>
            <p:nvPr/>
          </p:nvSpPr>
          <p:spPr bwMode="auto">
            <a:xfrm>
              <a:off x="2210" y="2736"/>
              <a:ext cx="40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Write </a:t>
              </a:r>
              <a:r>
                <a:rPr lang="en-US" sz="1200" dirty="0" err="1">
                  <a:solidFill>
                    <a:schemeClr val="tx1"/>
                  </a:solidFill>
                </a:rPr>
                <a:t>Addr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1761" name="Text Box 17"/>
            <p:cNvSpPr txBox="1">
              <a:spLocks noChangeArrowheads="1"/>
            </p:cNvSpPr>
            <p:nvPr/>
          </p:nvSpPr>
          <p:spPr bwMode="auto">
            <a:xfrm>
              <a:off x="2578" y="1824"/>
              <a:ext cx="657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Register 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Fil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71762" name="Text Box 18"/>
            <p:cNvSpPr txBox="1">
              <a:spLocks noChangeArrowheads="1"/>
            </p:cNvSpPr>
            <p:nvPr/>
          </p:nvSpPr>
          <p:spPr bwMode="auto">
            <a:xfrm>
              <a:off x="2847" y="2313"/>
              <a:ext cx="350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Read</a:t>
              </a:r>
            </a:p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 Data 1</a:t>
              </a:r>
            </a:p>
          </p:txBody>
        </p:sp>
        <p:sp>
          <p:nvSpPr>
            <p:cNvPr id="671763" name="Text Box 19"/>
            <p:cNvSpPr txBox="1">
              <a:spLocks noChangeArrowheads="1"/>
            </p:cNvSpPr>
            <p:nvPr/>
          </p:nvSpPr>
          <p:spPr bwMode="auto">
            <a:xfrm>
              <a:off x="2811" y="2734"/>
              <a:ext cx="330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Read</a:t>
              </a:r>
            </a:p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 Data 2</a:t>
              </a:r>
            </a:p>
          </p:txBody>
        </p:sp>
      </p:grpSp>
      <p:sp>
        <p:nvSpPr>
          <p:cNvPr id="671764" name="Oval 20"/>
          <p:cNvSpPr>
            <a:spLocks noChangeArrowheads="1"/>
          </p:cNvSpPr>
          <p:nvPr/>
        </p:nvSpPr>
        <p:spPr bwMode="auto">
          <a:xfrm>
            <a:off x="8356600" y="2844800"/>
            <a:ext cx="1016000" cy="12192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1765" name="Rectangle 21"/>
          <p:cNvSpPr>
            <a:spLocks noChangeArrowheads="1"/>
          </p:cNvSpPr>
          <p:nvPr/>
        </p:nvSpPr>
        <p:spPr bwMode="auto">
          <a:xfrm>
            <a:off x="8509000" y="3251200"/>
            <a:ext cx="71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/>
            <a:r>
              <a:rPr lang="en-US" sz="1600" b="1" dirty="0"/>
              <a:t>Control</a:t>
            </a:r>
          </a:p>
          <a:p>
            <a:pPr algn="ctr"/>
            <a:r>
              <a:rPr lang="en-US" sz="1600" b="1" dirty="0"/>
              <a:t>Unit</a:t>
            </a:r>
          </a:p>
        </p:txBody>
      </p:sp>
      <p:sp>
        <p:nvSpPr>
          <p:cNvPr id="671766" name="Line 22"/>
          <p:cNvSpPr>
            <a:spLocks noChangeShapeType="1"/>
          </p:cNvSpPr>
          <p:nvPr/>
        </p:nvSpPr>
        <p:spPr bwMode="auto">
          <a:xfrm>
            <a:off x="7950200" y="3530600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Executing R Format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25</a:t>
            </a:fld>
            <a:endParaRPr lang="ar-EG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ct val="20000"/>
              </a:spcBef>
            </a:pPr>
            <a:r>
              <a:rPr lang="en-US" sz="2200" dirty="0">
                <a:latin typeface="Comic Sans MS" pitchFamily="66" charset="0"/>
              </a:rPr>
              <a:t>R format operations (</a:t>
            </a:r>
            <a:r>
              <a:rPr lang="en-US" sz="2200" dirty="0">
                <a:solidFill>
                  <a:srgbClr val="0070C0"/>
                </a:solidFill>
                <a:latin typeface="Comic Sans MS" pitchFamily="66" charset="0"/>
              </a:rPr>
              <a:t>add</a:t>
            </a:r>
            <a:r>
              <a:rPr lang="en-US" sz="2200" dirty="0">
                <a:latin typeface="Comic Sans MS" pitchFamily="66" charset="0"/>
              </a:rPr>
              <a:t>, </a:t>
            </a:r>
            <a:r>
              <a:rPr lang="en-US" sz="2200" dirty="0">
                <a:solidFill>
                  <a:srgbClr val="0070C0"/>
                </a:solidFill>
                <a:latin typeface="Comic Sans MS" pitchFamily="66" charset="0"/>
              </a:rPr>
              <a:t>sub</a:t>
            </a:r>
            <a:r>
              <a:rPr lang="en-US" sz="2200" dirty="0">
                <a:latin typeface="Comic Sans MS" pitchFamily="66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Comic Sans MS" pitchFamily="66" charset="0"/>
              </a:rPr>
              <a:t>slt</a:t>
            </a:r>
            <a:r>
              <a:rPr lang="en-US" sz="2200" dirty="0">
                <a:latin typeface="Comic Sans MS" pitchFamily="66" charset="0"/>
              </a:rPr>
              <a:t>, </a:t>
            </a:r>
            <a:r>
              <a:rPr lang="en-US" sz="2200" dirty="0">
                <a:solidFill>
                  <a:srgbClr val="0070C0"/>
                </a:solidFill>
                <a:latin typeface="Comic Sans MS" pitchFamily="66" charset="0"/>
              </a:rPr>
              <a:t>and</a:t>
            </a:r>
            <a:r>
              <a:rPr lang="en-US" sz="2200" dirty="0">
                <a:latin typeface="Comic Sans MS" pitchFamily="66" charset="0"/>
              </a:rPr>
              <a:t>, </a:t>
            </a:r>
            <a:r>
              <a:rPr lang="en-US" sz="2200" dirty="0">
                <a:solidFill>
                  <a:srgbClr val="0070C0"/>
                </a:solidFill>
                <a:latin typeface="Comic Sans MS" pitchFamily="66" charset="0"/>
              </a:rPr>
              <a:t>or</a:t>
            </a:r>
            <a:r>
              <a:rPr lang="en-US" sz="2200" dirty="0">
                <a:latin typeface="Comic Sans MS" pitchFamily="66" charset="0"/>
              </a:rPr>
              <a:t>)</a:t>
            </a:r>
          </a:p>
          <a:p>
            <a:pPr lvl="2" algn="l" rtl="0">
              <a:spcBef>
                <a:spcPct val="20000"/>
              </a:spcBef>
            </a:pPr>
            <a:endParaRPr lang="en-US" dirty="0"/>
          </a:p>
          <a:p>
            <a:pPr lvl="2" algn="l" rtl="0">
              <a:spcBef>
                <a:spcPct val="20000"/>
              </a:spcBef>
            </a:pPr>
            <a:endParaRPr lang="en-US" dirty="0"/>
          </a:p>
          <a:p>
            <a:pPr lvl="2" algn="l" rtl="0">
              <a:spcBef>
                <a:spcPct val="20000"/>
              </a:spcBef>
            </a:pPr>
            <a:endParaRPr lang="en-US" dirty="0"/>
          </a:p>
          <a:p>
            <a:pPr lvl="1" algn="l" rtl="0">
              <a:spcBef>
                <a:spcPct val="20000"/>
              </a:spcBef>
            </a:pPr>
            <a:r>
              <a:rPr lang="en-US" dirty="0">
                <a:latin typeface="Comic Sans MS" pitchFamily="66" charset="0"/>
              </a:rPr>
              <a:t>perform operation (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op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funct</a:t>
            </a:r>
            <a:r>
              <a:rPr lang="en-US" dirty="0">
                <a:latin typeface="Comic Sans MS" pitchFamily="66" charset="0"/>
              </a:rPr>
              <a:t>) on values in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rs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rt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lvl="1" algn="l" rtl="0">
              <a:spcBef>
                <a:spcPct val="20000"/>
              </a:spcBef>
            </a:pPr>
            <a:r>
              <a:rPr lang="en-US" dirty="0">
                <a:latin typeface="Comic Sans MS" pitchFamily="66" charset="0"/>
              </a:rPr>
              <a:t>store the result back into the Register File (into location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US" dirty="0">
                <a:latin typeface="Comic Sans MS" pitchFamily="66" charset="0"/>
              </a:rPr>
              <a:t>)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522538" y="3187699"/>
            <a:ext cx="5799138" cy="777875"/>
            <a:chOff x="765" y="672"/>
            <a:chExt cx="3653" cy="490"/>
          </a:xfrm>
        </p:grpSpPr>
        <p:sp>
          <p:nvSpPr>
            <p:cNvPr id="7" name="Rectangle 36"/>
            <p:cNvSpPr>
              <a:spLocks noChangeArrowheads="1"/>
            </p:cNvSpPr>
            <p:nvPr/>
          </p:nvSpPr>
          <p:spPr bwMode="auto">
            <a:xfrm>
              <a:off x="765" y="912"/>
              <a:ext cx="56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R-type: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317" y="890"/>
              <a:ext cx="560" cy="272"/>
              <a:chOff x="1016" y="728"/>
              <a:chExt cx="560" cy="272"/>
            </a:xfrm>
          </p:grpSpPr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1016" y="728"/>
                <a:ext cx="560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139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129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>
                <a:off x="148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2"/>
              <p:cNvSpPr>
                <a:spLocks noChangeShapeType="1"/>
              </p:cNvSpPr>
              <p:nvPr/>
            </p:nvSpPr>
            <p:spPr bwMode="auto">
              <a:xfrm>
                <a:off x="120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3"/>
              <p:cNvSpPr>
                <a:spLocks noChangeShapeType="1"/>
              </p:cNvSpPr>
              <p:nvPr/>
            </p:nvSpPr>
            <p:spPr bwMode="auto">
              <a:xfrm>
                <a:off x="1104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893" y="890"/>
              <a:ext cx="464" cy="272"/>
              <a:chOff x="1592" y="728"/>
              <a:chExt cx="464" cy="272"/>
            </a:xfrm>
          </p:grpSpPr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159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177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168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187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196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2373" y="890"/>
              <a:ext cx="464" cy="272"/>
              <a:chOff x="2072" y="728"/>
              <a:chExt cx="464" cy="272"/>
            </a:xfrm>
          </p:grpSpPr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207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ShapeType="1"/>
              </p:cNvSpPr>
              <p:nvPr/>
            </p:nvSpPr>
            <p:spPr bwMode="auto">
              <a:xfrm>
                <a:off x="225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53"/>
              <p:cNvSpPr>
                <a:spLocks noChangeShapeType="1"/>
              </p:cNvSpPr>
              <p:nvPr/>
            </p:nvSpPr>
            <p:spPr bwMode="auto">
              <a:xfrm>
                <a:off x="216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54"/>
              <p:cNvSpPr>
                <a:spLocks noChangeShapeType="1"/>
              </p:cNvSpPr>
              <p:nvPr/>
            </p:nvSpPr>
            <p:spPr bwMode="auto">
              <a:xfrm>
                <a:off x="235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>
                <a:off x="244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2853" y="890"/>
              <a:ext cx="464" cy="272"/>
              <a:chOff x="2552" y="728"/>
              <a:chExt cx="464" cy="272"/>
            </a:xfrm>
          </p:grpSpPr>
          <p:sp>
            <p:nvSpPr>
              <p:cNvPr id="36" name="Rectangle 57"/>
              <p:cNvSpPr>
                <a:spLocks noChangeArrowheads="1"/>
              </p:cNvSpPr>
              <p:nvPr/>
            </p:nvSpPr>
            <p:spPr bwMode="auto">
              <a:xfrm>
                <a:off x="255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58"/>
              <p:cNvSpPr>
                <a:spLocks noChangeShapeType="1"/>
              </p:cNvSpPr>
              <p:nvPr/>
            </p:nvSpPr>
            <p:spPr bwMode="auto">
              <a:xfrm>
                <a:off x="273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9"/>
              <p:cNvSpPr>
                <a:spLocks noChangeShapeType="1"/>
              </p:cNvSpPr>
              <p:nvPr/>
            </p:nvSpPr>
            <p:spPr bwMode="auto">
              <a:xfrm>
                <a:off x="264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60"/>
              <p:cNvSpPr>
                <a:spLocks noChangeShapeType="1"/>
              </p:cNvSpPr>
              <p:nvPr/>
            </p:nvSpPr>
            <p:spPr bwMode="auto">
              <a:xfrm>
                <a:off x="283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1"/>
              <p:cNvSpPr>
                <a:spLocks noChangeShapeType="1"/>
              </p:cNvSpPr>
              <p:nvPr/>
            </p:nvSpPr>
            <p:spPr bwMode="auto">
              <a:xfrm>
                <a:off x="292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3333" y="890"/>
              <a:ext cx="464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3"/>
            <p:cNvSpPr>
              <a:spLocks noChangeArrowheads="1"/>
            </p:cNvSpPr>
            <p:nvPr/>
          </p:nvSpPr>
          <p:spPr bwMode="auto">
            <a:xfrm>
              <a:off x="3813" y="890"/>
              <a:ext cx="560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4189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5"/>
            <p:cNvSpPr>
              <a:spLocks noChangeShapeType="1"/>
            </p:cNvSpPr>
            <p:nvPr/>
          </p:nvSpPr>
          <p:spPr bwMode="auto">
            <a:xfrm>
              <a:off x="4093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6"/>
            <p:cNvSpPr>
              <a:spLocks noChangeShapeType="1"/>
            </p:cNvSpPr>
            <p:nvPr/>
          </p:nvSpPr>
          <p:spPr bwMode="auto">
            <a:xfrm>
              <a:off x="3408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7"/>
            <p:cNvSpPr>
              <a:spLocks noChangeShapeType="1"/>
            </p:cNvSpPr>
            <p:nvPr/>
          </p:nvSpPr>
          <p:spPr bwMode="auto">
            <a:xfrm>
              <a:off x="3997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8"/>
            <p:cNvSpPr>
              <a:spLocks noChangeShapeType="1"/>
            </p:cNvSpPr>
            <p:nvPr/>
          </p:nvSpPr>
          <p:spPr bwMode="auto">
            <a:xfrm>
              <a:off x="3901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69"/>
            <p:cNvSpPr>
              <a:spLocks noChangeArrowheads="1"/>
            </p:cNvSpPr>
            <p:nvPr/>
          </p:nvSpPr>
          <p:spPr bwMode="auto">
            <a:xfrm>
              <a:off x="1248" y="672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31</a:t>
              </a:r>
              <a:endParaRPr lang="en-US" dirty="0"/>
            </a:p>
          </p:txBody>
        </p:sp>
        <p:sp>
          <p:nvSpPr>
            <p:cNvPr id="20" name="Rectangle 70"/>
            <p:cNvSpPr>
              <a:spLocks noChangeArrowheads="1"/>
            </p:cNvSpPr>
            <p:nvPr/>
          </p:nvSpPr>
          <p:spPr bwMode="auto">
            <a:xfrm>
              <a:off x="1824" y="672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25</a:t>
              </a:r>
              <a:endParaRPr lang="en-US"/>
            </a:p>
          </p:txBody>
        </p:sp>
        <p:sp>
          <p:nvSpPr>
            <p:cNvPr id="21" name="Rectangle 71"/>
            <p:cNvSpPr>
              <a:spLocks noChangeArrowheads="1"/>
            </p:cNvSpPr>
            <p:nvPr/>
          </p:nvSpPr>
          <p:spPr bwMode="auto">
            <a:xfrm>
              <a:off x="2304" y="672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20</a:t>
              </a:r>
              <a:endParaRPr lang="en-US"/>
            </a:p>
          </p:txBody>
        </p:sp>
        <p:sp>
          <p:nvSpPr>
            <p:cNvPr id="22" name="Rectangle 72"/>
            <p:cNvSpPr>
              <a:spLocks noChangeArrowheads="1"/>
            </p:cNvSpPr>
            <p:nvPr/>
          </p:nvSpPr>
          <p:spPr bwMode="auto">
            <a:xfrm>
              <a:off x="2784" y="672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15</a:t>
              </a:r>
              <a:endParaRPr lang="en-US"/>
            </a:p>
          </p:txBody>
        </p:sp>
        <p:sp>
          <p:nvSpPr>
            <p:cNvPr id="23" name="Rectangle 73"/>
            <p:cNvSpPr>
              <a:spLocks noChangeArrowheads="1"/>
            </p:cNvSpPr>
            <p:nvPr/>
          </p:nvSpPr>
          <p:spPr bwMode="auto">
            <a:xfrm>
              <a:off x="3744" y="67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5</a:t>
              </a:r>
              <a:endParaRPr lang="en-US"/>
            </a:p>
          </p:txBody>
        </p: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4224" y="67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0</a:t>
              </a:r>
              <a:endParaRPr lang="en-US"/>
            </a:p>
          </p:txBody>
        </p:sp>
        <p:sp>
          <p:nvSpPr>
            <p:cNvPr id="25" name="Rectangle 75"/>
            <p:cNvSpPr>
              <a:spLocks noChangeArrowheads="1"/>
            </p:cNvSpPr>
            <p:nvPr/>
          </p:nvSpPr>
          <p:spPr bwMode="auto">
            <a:xfrm>
              <a:off x="1376" y="896"/>
              <a:ext cx="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/>
                <a:t>op</a:t>
              </a:r>
              <a:endParaRPr lang="en-US" dirty="0"/>
            </a:p>
          </p:txBody>
        </p:sp>
        <p:sp>
          <p:nvSpPr>
            <p:cNvPr id="26" name="Rectangle 76"/>
            <p:cNvSpPr>
              <a:spLocks noChangeArrowheads="1"/>
            </p:cNvSpPr>
            <p:nvPr/>
          </p:nvSpPr>
          <p:spPr bwMode="auto">
            <a:xfrm>
              <a:off x="1920" y="904"/>
              <a:ext cx="2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 err="1"/>
                <a:t>rs</a:t>
              </a:r>
              <a:endParaRPr lang="en-US" dirty="0"/>
            </a:p>
          </p:txBody>
        </p:sp>
        <p:sp>
          <p:nvSpPr>
            <p:cNvPr id="27" name="Rectangle 77"/>
            <p:cNvSpPr>
              <a:spLocks noChangeArrowheads="1"/>
            </p:cNvSpPr>
            <p:nvPr/>
          </p:nvSpPr>
          <p:spPr bwMode="auto">
            <a:xfrm>
              <a:off x="2456" y="896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 err="1"/>
                <a:t>rt</a:t>
              </a:r>
              <a:endParaRPr lang="en-US" dirty="0"/>
            </a:p>
          </p:txBody>
        </p:sp>
        <p:sp>
          <p:nvSpPr>
            <p:cNvPr id="28" name="Rectangle 78"/>
            <p:cNvSpPr>
              <a:spLocks noChangeArrowheads="1"/>
            </p:cNvSpPr>
            <p:nvPr/>
          </p:nvSpPr>
          <p:spPr bwMode="auto">
            <a:xfrm>
              <a:off x="2904" y="904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 err="1"/>
                <a:t>rd</a:t>
              </a:r>
              <a:endParaRPr lang="en-US" dirty="0"/>
            </a:p>
          </p:txBody>
        </p:sp>
        <p:sp>
          <p:nvSpPr>
            <p:cNvPr id="29" name="Rectangle 79"/>
            <p:cNvSpPr>
              <a:spLocks noChangeArrowheads="1"/>
            </p:cNvSpPr>
            <p:nvPr/>
          </p:nvSpPr>
          <p:spPr bwMode="auto">
            <a:xfrm>
              <a:off x="3840" y="912"/>
              <a:ext cx="4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 err="1"/>
                <a:t>funct</a:t>
              </a:r>
              <a:endParaRPr lang="en-US" dirty="0"/>
            </a:p>
          </p:txBody>
        </p:sp>
        <p:sp>
          <p:nvSpPr>
            <p:cNvPr id="30" name="Rectangle 80"/>
            <p:cNvSpPr>
              <a:spLocks noChangeArrowheads="1"/>
            </p:cNvSpPr>
            <p:nvPr/>
          </p:nvSpPr>
          <p:spPr bwMode="auto">
            <a:xfrm>
              <a:off x="3280" y="904"/>
              <a:ext cx="5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 err="1"/>
                <a:t>shamt</a:t>
              </a:r>
              <a:endParaRPr lang="en-US" dirty="0"/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>
              <a:off x="3504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82"/>
            <p:cNvSpPr>
              <a:spLocks noChangeShapeType="1"/>
            </p:cNvSpPr>
            <p:nvPr/>
          </p:nvSpPr>
          <p:spPr bwMode="auto">
            <a:xfrm>
              <a:off x="3600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3"/>
            <p:cNvSpPr>
              <a:spLocks noChangeShapeType="1"/>
            </p:cNvSpPr>
            <p:nvPr/>
          </p:nvSpPr>
          <p:spPr bwMode="auto">
            <a:xfrm>
              <a:off x="3696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84"/>
            <p:cNvSpPr>
              <a:spLocks noChangeShapeType="1"/>
            </p:cNvSpPr>
            <p:nvPr/>
          </p:nvSpPr>
          <p:spPr bwMode="auto">
            <a:xfrm>
              <a:off x="4272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3264" y="672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2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Executing R Format </a:t>
            </a:r>
            <a:r>
              <a:rPr lang="en-US" b="1" dirty="0" smtClean="0"/>
              <a:t>Operations (cont.)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26</a:t>
            </a:fld>
            <a:endParaRPr lang="ar-EG"/>
          </a:p>
        </p:txBody>
      </p:sp>
      <p:grpSp>
        <p:nvGrpSpPr>
          <p:cNvPr id="58" name="Group 174"/>
          <p:cNvGrpSpPr>
            <a:grpSpLocks/>
          </p:cNvGrpSpPr>
          <p:nvPr/>
        </p:nvGrpSpPr>
        <p:grpSpPr bwMode="auto">
          <a:xfrm>
            <a:off x="1789907" y="2816225"/>
            <a:ext cx="8196262" cy="2803525"/>
            <a:chOff x="435" y="2216"/>
            <a:chExt cx="5163" cy="1766"/>
          </a:xfrm>
        </p:grpSpPr>
        <p:sp>
          <p:nvSpPr>
            <p:cNvPr id="59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5" y="2219"/>
              <a:ext cx="5163" cy="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>
              <a:off x="3399" y="2607"/>
              <a:ext cx="629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1592" y="3111"/>
              <a:ext cx="77" cy="62"/>
            </a:xfrm>
            <a:custGeom>
              <a:avLst/>
              <a:gdLst>
                <a:gd name="T0" fmla="*/ 0 w 81"/>
                <a:gd name="T1" fmla="*/ 0 h 72"/>
                <a:gd name="T2" fmla="*/ 0 w 81"/>
                <a:gd name="T3" fmla="*/ 62 h 72"/>
                <a:gd name="T4" fmla="*/ 77 w 81"/>
                <a:gd name="T5" fmla="*/ 33 h 72"/>
                <a:gd name="T6" fmla="*/ 0 w 81"/>
                <a:gd name="T7" fmla="*/ 3 h 72"/>
                <a:gd name="T8" fmla="*/ 0 w 81"/>
                <a:gd name="T9" fmla="*/ 3 h 72"/>
                <a:gd name="T10" fmla="*/ 0 w 81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72">
                  <a:moveTo>
                    <a:pt x="0" y="0"/>
                  </a:moveTo>
                  <a:lnTo>
                    <a:pt x="0" y="72"/>
                  </a:lnTo>
                  <a:lnTo>
                    <a:pt x="81" y="3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479" y="2767"/>
              <a:ext cx="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525" y="276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n</a:t>
              </a:r>
              <a:endParaRPr lang="en-CA"/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612" y="276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s</a:t>
              </a:r>
              <a:endParaRPr lang="en-CA"/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682" y="2767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724" y="2767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783" y="2767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u</a:t>
              </a:r>
              <a:endParaRPr lang="en-CA"/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864" y="276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c</a:t>
              </a:r>
              <a:endParaRPr lang="en-CA"/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938" y="2767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979" y="2767"/>
              <a:ext cx="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71" name="Rectangle 20"/>
            <p:cNvSpPr>
              <a:spLocks noChangeArrowheads="1"/>
            </p:cNvSpPr>
            <p:nvPr/>
          </p:nvSpPr>
          <p:spPr bwMode="auto">
            <a:xfrm>
              <a:off x="1013" y="276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o</a:t>
              </a:r>
              <a:endParaRPr lang="en-CA"/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1104" y="276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n</a:t>
              </a:r>
              <a:endParaRPr lang="en-CA"/>
            </a:p>
          </p:txBody>
        </p:sp>
        <p:sp>
          <p:nvSpPr>
            <p:cNvPr id="73" name="Freeform 22"/>
            <p:cNvSpPr>
              <a:spLocks/>
            </p:cNvSpPr>
            <p:nvPr/>
          </p:nvSpPr>
          <p:spPr bwMode="auto">
            <a:xfrm>
              <a:off x="1592" y="2395"/>
              <a:ext cx="77" cy="61"/>
            </a:xfrm>
            <a:custGeom>
              <a:avLst/>
              <a:gdLst>
                <a:gd name="T0" fmla="*/ 0 w 81"/>
                <a:gd name="T1" fmla="*/ 0 h 71"/>
                <a:gd name="T2" fmla="*/ 0 w 81"/>
                <a:gd name="T3" fmla="*/ 61 h 71"/>
                <a:gd name="T4" fmla="*/ 77 w 81"/>
                <a:gd name="T5" fmla="*/ 33 h 71"/>
                <a:gd name="T6" fmla="*/ 0 w 81"/>
                <a:gd name="T7" fmla="*/ 3 h 71"/>
                <a:gd name="T8" fmla="*/ 0 w 81"/>
                <a:gd name="T9" fmla="*/ 3 h 71"/>
                <a:gd name="T10" fmla="*/ 0 w 81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71">
                  <a:moveTo>
                    <a:pt x="0" y="0"/>
                  </a:moveTo>
                  <a:lnTo>
                    <a:pt x="0" y="71"/>
                  </a:lnTo>
                  <a:lnTo>
                    <a:pt x="81" y="3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1592" y="3470"/>
              <a:ext cx="77" cy="61"/>
            </a:xfrm>
            <a:custGeom>
              <a:avLst/>
              <a:gdLst>
                <a:gd name="T0" fmla="*/ 0 w 81"/>
                <a:gd name="T1" fmla="*/ 0 h 72"/>
                <a:gd name="T2" fmla="*/ 0 w 81"/>
                <a:gd name="T3" fmla="*/ 61 h 72"/>
                <a:gd name="T4" fmla="*/ 77 w 81"/>
                <a:gd name="T5" fmla="*/ 32 h 72"/>
                <a:gd name="T6" fmla="*/ 0 w 81"/>
                <a:gd name="T7" fmla="*/ 3 h 72"/>
                <a:gd name="T8" fmla="*/ 0 w 81"/>
                <a:gd name="T9" fmla="*/ 3 h 72"/>
                <a:gd name="T10" fmla="*/ 0 w 81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72">
                  <a:moveTo>
                    <a:pt x="0" y="0"/>
                  </a:moveTo>
                  <a:lnTo>
                    <a:pt x="0" y="72"/>
                  </a:lnTo>
                  <a:lnTo>
                    <a:pt x="81" y="3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4"/>
            <p:cNvSpPr>
              <a:spLocks/>
            </p:cNvSpPr>
            <p:nvPr/>
          </p:nvSpPr>
          <p:spPr bwMode="auto">
            <a:xfrm>
              <a:off x="4001" y="3290"/>
              <a:ext cx="77" cy="62"/>
            </a:xfrm>
            <a:custGeom>
              <a:avLst/>
              <a:gdLst>
                <a:gd name="T0" fmla="*/ 0 w 81"/>
                <a:gd name="T1" fmla="*/ 0 h 72"/>
                <a:gd name="T2" fmla="*/ 4 w 81"/>
                <a:gd name="T3" fmla="*/ 62 h 72"/>
                <a:gd name="T4" fmla="*/ 77 w 81"/>
                <a:gd name="T5" fmla="*/ 33 h 72"/>
                <a:gd name="T6" fmla="*/ 4 w 81"/>
                <a:gd name="T7" fmla="*/ 3 h 72"/>
                <a:gd name="T8" fmla="*/ 4 w 81"/>
                <a:gd name="T9" fmla="*/ 3 h 72"/>
                <a:gd name="T10" fmla="*/ 0 w 81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72">
                  <a:moveTo>
                    <a:pt x="0" y="0"/>
                  </a:moveTo>
                  <a:lnTo>
                    <a:pt x="4" y="72"/>
                  </a:lnTo>
                  <a:lnTo>
                    <a:pt x="81" y="3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4001" y="2578"/>
              <a:ext cx="77" cy="61"/>
            </a:xfrm>
            <a:custGeom>
              <a:avLst/>
              <a:gdLst>
                <a:gd name="T0" fmla="*/ 0 w 81"/>
                <a:gd name="T1" fmla="*/ 0 h 72"/>
                <a:gd name="T2" fmla="*/ 4 w 81"/>
                <a:gd name="T3" fmla="*/ 61 h 72"/>
                <a:gd name="T4" fmla="*/ 77 w 81"/>
                <a:gd name="T5" fmla="*/ 29 h 72"/>
                <a:gd name="T6" fmla="*/ 4 w 81"/>
                <a:gd name="T7" fmla="*/ 0 h 72"/>
                <a:gd name="T8" fmla="*/ 4 w 81"/>
                <a:gd name="T9" fmla="*/ 0 h 72"/>
                <a:gd name="T10" fmla="*/ 0 w 81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72">
                  <a:moveTo>
                    <a:pt x="0" y="0"/>
                  </a:moveTo>
                  <a:lnTo>
                    <a:pt x="4" y="72"/>
                  </a:lnTo>
                  <a:lnTo>
                    <a:pt x="81" y="3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6"/>
            <p:cNvSpPr>
              <a:spLocks/>
            </p:cNvSpPr>
            <p:nvPr/>
          </p:nvSpPr>
          <p:spPr bwMode="auto">
            <a:xfrm>
              <a:off x="1592" y="2753"/>
              <a:ext cx="77" cy="61"/>
            </a:xfrm>
            <a:custGeom>
              <a:avLst/>
              <a:gdLst>
                <a:gd name="T0" fmla="*/ 0 w 81"/>
                <a:gd name="T1" fmla="*/ 0 h 71"/>
                <a:gd name="T2" fmla="*/ 0 w 81"/>
                <a:gd name="T3" fmla="*/ 61 h 71"/>
                <a:gd name="T4" fmla="*/ 77 w 81"/>
                <a:gd name="T5" fmla="*/ 33 h 71"/>
                <a:gd name="T6" fmla="*/ 0 w 81"/>
                <a:gd name="T7" fmla="*/ 3 h 71"/>
                <a:gd name="T8" fmla="*/ 0 w 81"/>
                <a:gd name="T9" fmla="*/ 3 h 71"/>
                <a:gd name="T10" fmla="*/ 0 w 81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71">
                  <a:moveTo>
                    <a:pt x="0" y="0"/>
                  </a:moveTo>
                  <a:lnTo>
                    <a:pt x="0" y="71"/>
                  </a:lnTo>
                  <a:lnTo>
                    <a:pt x="81" y="3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7"/>
            <p:cNvSpPr>
              <a:spLocks/>
            </p:cNvSpPr>
            <p:nvPr/>
          </p:nvSpPr>
          <p:spPr bwMode="auto">
            <a:xfrm>
              <a:off x="1679" y="2262"/>
              <a:ext cx="1720" cy="1404"/>
            </a:xfrm>
            <a:custGeom>
              <a:avLst/>
              <a:gdLst>
                <a:gd name="T0" fmla="*/ 1720 w 1804"/>
                <a:gd name="T1" fmla="*/ 1404 h 1647"/>
                <a:gd name="T2" fmla="*/ 1720 w 1804"/>
                <a:gd name="T3" fmla="*/ 0 h 1647"/>
                <a:gd name="T4" fmla="*/ 0 w 1804"/>
                <a:gd name="T5" fmla="*/ 0 h 1647"/>
                <a:gd name="T6" fmla="*/ 0 w 1804"/>
                <a:gd name="T7" fmla="*/ 1404 h 1647"/>
                <a:gd name="T8" fmla="*/ 1720 w 1804"/>
                <a:gd name="T9" fmla="*/ 1404 h 1647"/>
                <a:gd name="T10" fmla="*/ 1720 w 1804"/>
                <a:gd name="T11" fmla="*/ 1404 h 1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4" h="1647">
                  <a:moveTo>
                    <a:pt x="1804" y="1647"/>
                  </a:moveTo>
                  <a:lnTo>
                    <a:pt x="1804" y="0"/>
                  </a:lnTo>
                  <a:lnTo>
                    <a:pt x="0" y="0"/>
                  </a:lnTo>
                  <a:lnTo>
                    <a:pt x="0" y="1647"/>
                  </a:lnTo>
                  <a:lnTo>
                    <a:pt x="1804" y="16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679" y="2262"/>
              <a:ext cx="1720" cy="1404"/>
            </a:xfrm>
            <a:custGeom>
              <a:avLst/>
              <a:gdLst>
                <a:gd name="T0" fmla="*/ 1720 w 1804"/>
                <a:gd name="T1" fmla="*/ 1404 h 1647"/>
                <a:gd name="T2" fmla="*/ 1720 w 1804"/>
                <a:gd name="T3" fmla="*/ 0 h 1647"/>
                <a:gd name="T4" fmla="*/ 0 w 1804"/>
                <a:gd name="T5" fmla="*/ 0 h 1647"/>
                <a:gd name="T6" fmla="*/ 0 w 1804"/>
                <a:gd name="T7" fmla="*/ 1404 h 1647"/>
                <a:gd name="T8" fmla="*/ 1720 w 1804"/>
                <a:gd name="T9" fmla="*/ 1404 h 1647"/>
                <a:gd name="T10" fmla="*/ 1720 w 1804"/>
                <a:gd name="T11" fmla="*/ 1404 h 1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4" h="1647">
                  <a:moveTo>
                    <a:pt x="1804" y="1647"/>
                  </a:moveTo>
                  <a:lnTo>
                    <a:pt x="1804" y="0"/>
                  </a:lnTo>
                  <a:lnTo>
                    <a:pt x="0" y="0"/>
                  </a:lnTo>
                  <a:lnTo>
                    <a:pt x="0" y="1647"/>
                  </a:lnTo>
                  <a:lnTo>
                    <a:pt x="1804" y="164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2539" y="2863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R</a:t>
              </a:r>
              <a:endParaRPr lang="en-CA" b="1"/>
            </a:p>
          </p:txBody>
        </p:sp>
        <p:sp>
          <p:nvSpPr>
            <p:cNvPr id="81" name="Rectangle 30"/>
            <p:cNvSpPr>
              <a:spLocks noChangeArrowheads="1"/>
            </p:cNvSpPr>
            <p:nvPr/>
          </p:nvSpPr>
          <p:spPr bwMode="auto">
            <a:xfrm>
              <a:off x="2645" y="2863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e</a:t>
              </a:r>
              <a:endParaRPr lang="en-CA" b="1"/>
            </a:p>
          </p:txBody>
        </p:sp>
        <p:sp>
          <p:nvSpPr>
            <p:cNvPr id="82" name="Rectangle 31"/>
            <p:cNvSpPr>
              <a:spLocks noChangeArrowheads="1"/>
            </p:cNvSpPr>
            <p:nvPr/>
          </p:nvSpPr>
          <p:spPr bwMode="auto">
            <a:xfrm>
              <a:off x="2728" y="2863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g</a:t>
              </a:r>
              <a:endParaRPr lang="en-CA" b="1"/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2808" y="286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 dirty="0">
                  <a:latin typeface="Arial" pitchFamily="34" charset="0"/>
                </a:rPr>
                <a:t>i</a:t>
              </a:r>
              <a:endParaRPr lang="en-CA" b="1" dirty="0"/>
            </a:p>
          </p:txBody>
        </p:sp>
        <p:sp>
          <p:nvSpPr>
            <p:cNvPr id="84" name="Rectangle 33"/>
            <p:cNvSpPr>
              <a:spLocks noChangeArrowheads="1"/>
            </p:cNvSpPr>
            <p:nvPr/>
          </p:nvSpPr>
          <p:spPr bwMode="auto">
            <a:xfrm>
              <a:off x="2844" y="286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s</a:t>
              </a:r>
              <a:endParaRPr lang="en-CA" b="1"/>
            </a:p>
          </p:txBody>
        </p:sp>
        <p:sp>
          <p:nvSpPr>
            <p:cNvPr id="85" name="Rectangle 34"/>
            <p:cNvSpPr>
              <a:spLocks noChangeArrowheads="1"/>
            </p:cNvSpPr>
            <p:nvPr/>
          </p:nvSpPr>
          <p:spPr bwMode="auto">
            <a:xfrm>
              <a:off x="2919" y="2868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t</a:t>
              </a:r>
              <a:endParaRPr lang="en-CA" b="1"/>
            </a:p>
          </p:txBody>
        </p:sp>
        <p:sp>
          <p:nvSpPr>
            <p:cNvPr id="86" name="Rectangle 35"/>
            <p:cNvSpPr>
              <a:spLocks noChangeArrowheads="1"/>
            </p:cNvSpPr>
            <p:nvPr/>
          </p:nvSpPr>
          <p:spPr bwMode="auto">
            <a:xfrm>
              <a:off x="2965" y="286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e</a:t>
              </a:r>
              <a:endParaRPr lang="en-CA" b="1"/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3048" y="2868"/>
              <a:ext cx="5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r</a:t>
              </a:r>
              <a:endParaRPr lang="en-CA" b="1"/>
            </a:p>
          </p:txBody>
        </p:sp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3101" y="286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s</a:t>
              </a:r>
              <a:endParaRPr lang="en-CA" b="1"/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1792" y="3011"/>
              <a:ext cx="1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W</a:t>
              </a:r>
              <a:endParaRPr lang="en-CA"/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1928" y="3011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1976" y="3011"/>
              <a:ext cx="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2009" y="3011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2051" y="3011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2136" y="3011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1781" y="3134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1831" y="313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1919" y="313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g</a:t>
              </a:r>
              <a:endParaRPr lang="en-CA"/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1999" y="3134"/>
              <a:ext cx="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2040" y="3134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s</a:t>
              </a:r>
              <a:endParaRPr lang="en-CA"/>
            </a:p>
          </p:txBody>
        </p:sp>
        <p:sp>
          <p:nvSpPr>
            <p:cNvPr id="100" name="Rectangle 49"/>
            <p:cNvSpPr>
              <a:spLocks noChangeArrowheads="1"/>
            </p:cNvSpPr>
            <p:nvPr/>
          </p:nvSpPr>
          <p:spPr bwMode="auto">
            <a:xfrm>
              <a:off x="2115" y="3134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01" name="Rectangle 50"/>
            <p:cNvSpPr>
              <a:spLocks noChangeArrowheads="1"/>
            </p:cNvSpPr>
            <p:nvPr/>
          </p:nvSpPr>
          <p:spPr bwMode="auto">
            <a:xfrm>
              <a:off x="2157" y="313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02" name="Rectangle 51"/>
            <p:cNvSpPr>
              <a:spLocks noChangeArrowheads="1"/>
            </p:cNvSpPr>
            <p:nvPr/>
          </p:nvSpPr>
          <p:spPr bwMode="auto">
            <a:xfrm>
              <a:off x="2239" y="3134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03" name="Rectangle 52"/>
            <p:cNvSpPr>
              <a:spLocks noChangeArrowheads="1"/>
            </p:cNvSpPr>
            <p:nvPr/>
          </p:nvSpPr>
          <p:spPr bwMode="auto">
            <a:xfrm>
              <a:off x="2950" y="2474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04" name="Rectangle 53"/>
            <p:cNvSpPr>
              <a:spLocks noChangeArrowheads="1"/>
            </p:cNvSpPr>
            <p:nvPr/>
          </p:nvSpPr>
          <p:spPr bwMode="auto">
            <a:xfrm>
              <a:off x="3060" y="247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05" name="Rectangle 54"/>
            <p:cNvSpPr>
              <a:spLocks noChangeArrowheads="1"/>
            </p:cNvSpPr>
            <p:nvPr/>
          </p:nvSpPr>
          <p:spPr bwMode="auto">
            <a:xfrm>
              <a:off x="3142" y="247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06" name="Rectangle 55"/>
            <p:cNvSpPr>
              <a:spLocks noChangeArrowheads="1"/>
            </p:cNvSpPr>
            <p:nvPr/>
          </p:nvSpPr>
          <p:spPr bwMode="auto">
            <a:xfrm>
              <a:off x="3230" y="247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07" name="Rectangle 56"/>
            <p:cNvSpPr>
              <a:spLocks noChangeArrowheads="1"/>
            </p:cNvSpPr>
            <p:nvPr/>
          </p:nvSpPr>
          <p:spPr bwMode="auto">
            <a:xfrm>
              <a:off x="3388" y="247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108" name="Rectangle 57"/>
            <p:cNvSpPr>
              <a:spLocks noChangeArrowheads="1"/>
            </p:cNvSpPr>
            <p:nvPr/>
          </p:nvSpPr>
          <p:spPr bwMode="auto">
            <a:xfrm>
              <a:off x="2938" y="2595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09" name="Rectangle 58"/>
            <p:cNvSpPr>
              <a:spLocks noChangeArrowheads="1"/>
            </p:cNvSpPr>
            <p:nvPr/>
          </p:nvSpPr>
          <p:spPr bwMode="auto">
            <a:xfrm>
              <a:off x="3020" y="2595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10" name="Rectangle 59"/>
            <p:cNvSpPr>
              <a:spLocks noChangeArrowheads="1"/>
            </p:cNvSpPr>
            <p:nvPr/>
          </p:nvSpPr>
          <p:spPr bwMode="auto">
            <a:xfrm>
              <a:off x="3106" y="2595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11" name="Rectangle 60"/>
            <p:cNvSpPr>
              <a:spLocks noChangeArrowheads="1"/>
            </p:cNvSpPr>
            <p:nvPr/>
          </p:nvSpPr>
          <p:spPr bwMode="auto">
            <a:xfrm>
              <a:off x="3149" y="2595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12" name="Rectangle 61"/>
            <p:cNvSpPr>
              <a:spLocks noChangeArrowheads="1"/>
            </p:cNvSpPr>
            <p:nvPr/>
          </p:nvSpPr>
          <p:spPr bwMode="auto">
            <a:xfrm>
              <a:off x="3230" y="2595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 </a:t>
              </a:r>
              <a:endParaRPr lang="en-CA"/>
            </a:p>
          </p:txBody>
        </p:sp>
        <p:sp>
          <p:nvSpPr>
            <p:cNvPr id="113" name="Rectangle 62"/>
            <p:cNvSpPr>
              <a:spLocks noChangeArrowheads="1"/>
            </p:cNvSpPr>
            <p:nvPr/>
          </p:nvSpPr>
          <p:spPr bwMode="auto">
            <a:xfrm>
              <a:off x="3280" y="2595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1</a:t>
              </a:r>
              <a:endParaRPr lang="en-CA"/>
            </a:p>
          </p:txBody>
        </p:sp>
        <p:sp>
          <p:nvSpPr>
            <p:cNvPr id="114" name="Rectangle 63"/>
            <p:cNvSpPr>
              <a:spLocks noChangeArrowheads="1"/>
            </p:cNvSpPr>
            <p:nvPr/>
          </p:nvSpPr>
          <p:spPr bwMode="auto">
            <a:xfrm>
              <a:off x="2935" y="3194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15" name="Rectangle 64"/>
            <p:cNvSpPr>
              <a:spLocks noChangeArrowheads="1"/>
            </p:cNvSpPr>
            <p:nvPr/>
          </p:nvSpPr>
          <p:spPr bwMode="auto">
            <a:xfrm>
              <a:off x="3045" y="319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16" name="Rectangle 65"/>
            <p:cNvSpPr>
              <a:spLocks noChangeArrowheads="1"/>
            </p:cNvSpPr>
            <p:nvPr/>
          </p:nvSpPr>
          <p:spPr bwMode="auto">
            <a:xfrm>
              <a:off x="3127" y="319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17" name="Rectangle 66"/>
            <p:cNvSpPr>
              <a:spLocks noChangeArrowheads="1"/>
            </p:cNvSpPr>
            <p:nvPr/>
          </p:nvSpPr>
          <p:spPr bwMode="auto">
            <a:xfrm>
              <a:off x="3215" y="319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18" name="Rectangle 67"/>
            <p:cNvSpPr>
              <a:spLocks noChangeArrowheads="1"/>
            </p:cNvSpPr>
            <p:nvPr/>
          </p:nvSpPr>
          <p:spPr bwMode="auto">
            <a:xfrm>
              <a:off x="3388" y="31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119" name="Rectangle 68"/>
            <p:cNvSpPr>
              <a:spLocks noChangeArrowheads="1"/>
            </p:cNvSpPr>
            <p:nvPr/>
          </p:nvSpPr>
          <p:spPr bwMode="auto">
            <a:xfrm>
              <a:off x="2938" y="3313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20" name="Rectangle 69"/>
            <p:cNvSpPr>
              <a:spLocks noChangeArrowheads="1"/>
            </p:cNvSpPr>
            <p:nvPr/>
          </p:nvSpPr>
          <p:spPr bwMode="auto">
            <a:xfrm>
              <a:off x="3020" y="3313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21" name="Rectangle 70"/>
            <p:cNvSpPr>
              <a:spLocks noChangeArrowheads="1"/>
            </p:cNvSpPr>
            <p:nvPr/>
          </p:nvSpPr>
          <p:spPr bwMode="auto">
            <a:xfrm>
              <a:off x="3106" y="3313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22" name="Rectangle 71"/>
            <p:cNvSpPr>
              <a:spLocks noChangeArrowheads="1"/>
            </p:cNvSpPr>
            <p:nvPr/>
          </p:nvSpPr>
          <p:spPr bwMode="auto">
            <a:xfrm>
              <a:off x="3149" y="3313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23" name="Rectangle 72"/>
            <p:cNvSpPr>
              <a:spLocks noChangeArrowheads="1"/>
            </p:cNvSpPr>
            <p:nvPr/>
          </p:nvSpPr>
          <p:spPr bwMode="auto">
            <a:xfrm>
              <a:off x="3230" y="3313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 </a:t>
              </a:r>
              <a:endParaRPr lang="en-CA"/>
            </a:p>
          </p:txBody>
        </p:sp>
        <p:sp>
          <p:nvSpPr>
            <p:cNvPr id="124" name="Rectangle 73"/>
            <p:cNvSpPr>
              <a:spLocks noChangeArrowheads="1"/>
            </p:cNvSpPr>
            <p:nvPr/>
          </p:nvSpPr>
          <p:spPr bwMode="auto">
            <a:xfrm>
              <a:off x="3280" y="3313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2</a:t>
              </a:r>
              <a:endParaRPr lang="en-CA"/>
            </a:p>
          </p:txBody>
        </p:sp>
        <p:sp>
          <p:nvSpPr>
            <p:cNvPr id="125" name="Rectangle 74"/>
            <p:cNvSpPr>
              <a:spLocks noChangeArrowheads="1"/>
            </p:cNvSpPr>
            <p:nvPr/>
          </p:nvSpPr>
          <p:spPr bwMode="auto">
            <a:xfrm>
              <a:off x="1786" y="2294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26" name="Rectangle 75"/>
            <p:cNvSpPr>
              <a:spLocks noChangeArrowheads="1"/>
            </p:cNvSpPr>
            <p:nvPr/>
          </p:nvSpPr>
          <p:spPr bwMode="auto">
            <a:xfrm>
              <a:off x="1891" y="229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27" name="Rectangle 76"/>
            <p:cNvSpPr>
              <a:spLocks noChangeArrowheads="1"/>
            </p:cNvSpPr>
            <p:nvPr/>
          </p:nvSpPr>
          <p:spPr bwMode="auto">
            <a:xfrm>
              <a:off x="1978" y="229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28" name="Rectangle 77"/>
            <p:cNvSpPr>
              <a:spLocks noChangeArrowheads="1"/>
            </p:cNvSpPr>
            <p:nvPr/>
          </p:nvSpPr>
          <p:spPr bwMode="auto">
            <a:xfrm>
              <a:off x="2061" y="229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29" name="Rectangle 78"/>
            <p:cNvSpPr>
              <a:spLocks noChangeArrowheads="1"/>
            </p:cNvSpPr>
            <p:nvPr/>
          </p:nvSpPr>
          <p:spPr bwMode="auto">
            <a:xfrm>
              <a:off x="2144" y="22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130" name="Rectangle 79"/>
            <p:cNvSpPr>
              <a:spLocks noChangeArrowheads="1"/>
            </p:cNvSpPr>
            <p:nvPr/>
          </p:nvSpPr>
          <p:spPr bwMode="auto">
            <a:xfrm>
              <a:off x="1781" y="2416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31" name="Rectangle 80"/>
            <p:cNvSpPr>
              <a:spLocks noChangeArrowheads="1"/>
            </p:cNvSpPr>
            <p:nvPr/>
          </p:nvSpPr>
          <p:spPr bwMode="auto">
            <a:xfrm>
              <a:off x="1832" y="2416"/>
              <a:ext cx="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32" name="Rectangle 81"/>
            <p:cNvSpPr>
              <a:spLocks noChangeArrowheads="1"/>
            </p:cNvSpPr>
            <p:nvPr/>
          </p:nvSpPr>
          <p:spPr bwMode="auto">
            <a:xfrm>
              <a:off x="1919" y="241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g</a:t>
              </a:r>
              <a:endParaRPr lang="en-CA"/>
            </a:p>
          </p:txBody>
        </p:sp>
        <p:sp>
          <p:nvSpPr>
            <p:cNvPr id="133" name="Rectangle 82"/>
            <p:cNvSpPr>
              <a:spLocks noChangeArrowheads="1"/>
            </p:cNvSpPr>
            <p:nvPr/>
          </p:nvSpPr>
          <p:spPr bwMode="auto">
            <a:xfrm>
              <a:off x="1999" y="2416"/>
              <a:ext cx="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134" name="Rectangle 83"/>
            <p:cNvSpPr>
              <a:spLocks noChangeArrowheads="1"/>
            </p:cNvSpPr>
            <p:nvPr/>
          </p:nvSpPr>
          <p:spPr bwMode="auto">
            <a:xfrm>
              <a:off x="2040" y="2416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s</a:t>
              </a:r>
              <a:endParaRPr lang="en-CA"/>
            </a:p>
          </p:txBody>
        </p:sp>
        <p:sp>
          <p:nvSpPr>
            <p:cNvPr id="135" name="Rectangle 84"/>
            <p:cNvSpPr>
              <a:spLocks noChangeArrowheads="1"/>
            </p:cNvSpPr>
            <p:nvPr/>
          </p:nvSpPr>
          <p:spPr bwMode="auto">
            <a:xfrm>
              <a:off x="2115" y="2416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36" name="Rectangle 85"/>
            <p:cNvSpPr>
              <a:spLocks noChangeArrowheads="1"/>
            </p:cNvSpPr>
            <p:nvPr/>
          </p:nvSpPr>
          <p:spPr bwMode="auto">
            <a:xfrm>
              <a:off x="2157" y="241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37" name="Rectangle 86"/>
            <p:cNvSpPr>
              <a:spLocks noChangeArrowheads="1"/>
            </p:cNvSpPr>
            <p:nvPr/>
          </p:nvSpPr>
          <p:spPr bwMode="auto">
            <a:xfrm>
              <a:off x="2239" y="2416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38" name="Rectangle 87"/>
            <p:cNvSpPr>
              <a:spLocks noChangeArrowheads="1"/>
            </p:cNvSpPr>
            <p:nvPr/>
          </p:nvSpPr>
          <p:spPr bwMode="auto">
            <a:xfrm>
              <a:off x="2288" y="2416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 </a:t>
              </a:r>
              <a:endParaRPr lang="en-CA"/>
            </a:p>
          </p:txBody>
        </p:sp>
        <p:sp>
          <p:nvSpPr>
            <p:cNvPr id="139" name="Rectangle 88"/>
            <p:cNvSpPr>
              <a:spLocks noChangeArrowheads="1"/>
            </p:cNvSpPr>
            <p:nvPr/>
          </p:nvSpPr>
          <p:spPr bwMode="auto">
            <a:xfrm>
              <a:off x="2338" y="241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1</a:t>
              </a:r>
              <a:endParaRPr lang="en-CA"/>
            </a:p>
          </p:txBody>
        </p:sp>
        <p:sp>
          <p:nvSpPr>
            <p:cNvPr id="140" name="Rectangle 89"/>
            <p:cNvSpPr>
              <a:spLocks noChangeArrowheads="1"/>
            </p:cNvSpPr>
            <p:nvPr/>
          </p:nvSpPr>
          <p:spPr bwMode="auto">
            <a:xfrm>
              <a:off x="1786" y="2653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41" name="Rectangle 90"/>
            <p:cNvSpPr>
              <a:spLocks noChangeArrowheads="1"/>
            </p:cNvSpPr>
            <p:nvPr/>
          </p:nvSpPr>
          <p:spPr bwMode="auto">
            <a:xfrm>
              <a:off x="1891" y="265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42" name="Rectangle 91"/>
            <p:cNvSpPr>
              <a:spLocks noChangeArrowheads="1"/>
            </p:cNvSpPr>
            <p:nvPr/>
          </p:nvSpPr>
          <p:spPr bwMode="auto">
            <a:xfrm>
              <a:off x="1978" y="265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43" name="Rectangle 92"/>
            <p:cNvSpPr>
              <a:spLocks noChangeArrowheads="1"/>
            </p:cNvSpPr>
            <p:nvPr/>
          </p:nvSpPr>
          <p:spPr bwMode="auto">
            <a:xfrm>
              <a:off x="2061" y="265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44" name="Rectangle 93"/>
            <p:cNvSpPr>
              <a:spLocks noChangeArrowheads="1"/>
            </p:cNvSpPr>
            <p:nvPr/>
          </p:nvSpPr>
          <p:spPr bwMode="auto">
            <a:xfrm>
              <a:off x="2144" y="2653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145" name="Rectangle 94"/>
            <p:cNvSpPr>
              <a:spLocks noChangeArrowheads="1"/>
            </p:cNvSpPr>
            <p:nvPr/>
          </p:nvSpPr>
          <p:spPr bwMode="auto">
            <a:xfrm>
              <a:off x="1781" y="2775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46" name="Rectangle 95"/>
            <p:cNvSpPr>
              <a:spLocks noChangeArrowheads="1"/>
            </p:cNvSpPr>
            <p:nvPr/>
          </p:nvSpPr>
          <p:spPr bwMode="auto">
            <a:xfrm>
              <a:off x="1831" y="277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47" name="Rectangle 96"/>
            <p:cNvSpPr>
              <a:spLocks noChangeArrowheads="1"/>
            </p:cNvSpPr>
            <p:nvPr/>
          </p:nvSpPr>
          <p:spPr bwMode="auto">
            <a:xfrm>
              <a:off x="1919" y="277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g</a:t>
              </a:r>
              <a:endParaRPr lang="en-CA"/>
            </a:p>
          </p:txBody>
        </p:sp>
        <p:sp>
          <p:nvSpPr>
            <p:cNvPr id="148" name="Rectangle 97"/>
            <p:cNvSpPr>
              <a:spLocks noChangeArrowheads="1"/>
            </p:cNvSpPr>
            <p:nvPr/>
          </p:nvSpPr>
          <p:spPr bwMode="auto">
            <a:xfrm>
              <a:off x="1999" y="2775"/>
              <a:ext cx="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149" name="Rectangle 98"/>
            <p:cNvSpPr>
              <a:spLocks noChangeArrowheads="1"/>
            </p:cNvSpPr>
            <p:nvPr/>
          </p:nvSpPr>
          <p:spPr bwMode="auto">
            <a:xfrm>
              <a:off x="2041" y="2775"/>
              <a:ext cx="6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s</a:t>
              </a:r>
              <a:endParaRPr lang="en-CA"/>
            </a:p>
          </p:txBody>
        </p:sp>
        <p:sp>
          <p:nvSpPr>
            <p:cNvPr id="150" name="Rectangle 99"/>
            <p:cNvSpPr>
              <a:spLocks noChangeArrowheads="1"/>
            </p:cNvSpPr>
            <p:nvPr/>
          </p:nvSpPr>
          <p:spPr bwMode="auto">
            <a:xfrm>
              <a:off x="2115" y="2775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51" name="Rectangle 100"/>
            <p:cNvSpPr>
              <a:spLocks noChangeArrowheads="1"/>
            </p:cNvSpPr>
            <p:nvPr/>
          </p:nvSpPr>
          <p:spPr bwMode="auto">
            <a:xfrm>
              <a:off x="2157" y="277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52" name="Rectangle 101"/>
            <p:cNvSpPr>
              <a:spLocks noChangeArrowheads="1"/>
            </p:cNvSpPr>
            <p:nvPr/>
          </p:nvSpPr>
          <p:spPr bwMode="auto">
            <a:xfrm>
              <a:off x="2239" y="2775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53" name="Rectangle 102"/>
            <p:cNvSpPr>
              <a:spLocks noChangeArrowheads="1"/>
            </p:cNvSpPr>
            <p:nvPr/>
          </p:nvSpPr>
          <p:spPr bwMode="auto">
            <a:xfrm>
              <a:off x="2288" y="2775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 </a:t>
              </a:r>
              <a:endParaRPr lang="en-CA"/>
            </a:p>
          </p:txBody>
        </p:sp>
        <p:sp>
          <p:nvSpPr>
            <p:cNvPr id="154" name="Rectangle 103"/>
            <p:cNvSpPr>
              <a:spLocks noChangeArrowheads="1"/>
            </p:cNvSpPr>
            <p:nvPr/>
          </p:nvSpPr>
          <p:spPr bwMode="auto">
            <a:xfrm>
              <a:off x="2338" y="277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2</a:t>
              </a:r>
              <a:endParaRPr lang="en-CA"/>
            </a:p>
          </p:txBody>
        </p:sp>
        <p:sp>
          <p:nvSpPr>
            <p:cNvPr id="155" name="Freeform 104"/>
            <p:cNvSpPr>
              <a:spLocks/>
            </p:cNvSpPr>
            <p:nvPr/>
          </p:nvSpPr>
          <p:spPr bwMode="auto">
            <a:xfrm>
              <a:off x="1334" y="2427"/>
              <a:ext cx="285" cy="717"/>
            </a:xfrm>
            <a:custGeom>
              <a:avLst/>
              <a:gdLst>
                <a:gd name="T0" fmla="*/ 285 w 298"/>
                <a:gd name="T1" fmla="*/ 717 h 840"/>
                <a:gd name="T2" fmla="*/ 0 w 298"/>
                <a:gd name="T3" fmla="*/ 717 h 840"/>
                <a:gd name="T4" fmla="*/ 0 w 298"/>
                <a:gd name="T5" fmla="*/ 0 h 840"/>
                <a:gd name="T6" fmla="*/ 276 w 298"/>
                <a:gd name="T7" fmla="*/ 0 h 8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8" h="840">
                  <a:moveTo>
                    <a:pt x="298" y="840"/>
                  </a:moveTo>
                  <a:lnTo>
                    <a:pt x="0" y="840"/>
                  </a:lnTo>
                  <a:lnTo>
                    <a:pt x="0" y="0"/>
                  </a:lnTo>
                  <a:lnTo>
                    <a:pt x="289" y="0"/>
                  </a:lnTo>
                </a:path>
              </a:pathLst>
            </a:custGeom>
            <a:noFill/>
            <a:ln w="539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05"/>
            <p:cNvSpPr>
              <a:spLocks noChangeShapeType="1"/>
            </p:cNvSpPr>
            <p:nvPr/>
          </p:nvSpPr>
          <p:spPr bwMode="auto">
            <a:xfrm>
              <a:off x="1334" y="2786"/>
              <a:ext cx="28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06"/>
            <p:cNvSpPr>
              <a:spLocks noChangeShapeType="1"/>
            </p:cNvSpPr>
            <p:nvPr/>
          </p:nvSpPr>
          <p:spPr bwMode="auto">
            <a:xfrm>
              <a:off x="435" y="2965"/>
              <a:ext cx="899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07"/>
            <p:cNvSpPr>
              <a:spLocks/>
            </p:cNvSpPr>
            <p:nvPr/>
          </p:nvSpPr>
          <p:spPr bwMode="auto">
            <a:xfrm>
              <a:off x="1334" y="3119"/>
              <a:ext cx="4053" cy="842"/>
            </a:xfrm>
            <a:custGeom>
              <a:avLst/>
              <a:gdLst>
                <a:gd name="T0" fmla="*/ 3709 w 4249"/>
                <a:gd name="T1" fmla="*/ 0 h 987"/>
                <a:gd name="T2" fmla="*/ 4053 w 4249"/>
                <a:gd name="T3" fmla="*/ 3 h 987"/>
                <a:gd name="T4" fmla="*/ 4053 w 4249"/>
                <a:gd name="T5" fmla="*/ 842 h 987"/>
                <a:gd name="T6" fmla="*/ 0 w 4249"/>
                <a:gd name="T7" fmla="*/ 842 h 987"/>
                <a:gd name="T8" fmla="*/ 0 w 4249"/>
                <a:gd name="T9" fmla="*/ 383 h 987"/>
                <a:gd name="T10" fmla="*/ 284 w 4249"/>
                <a:gd name="T11" fmla="*/ 383 h 9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49" h="987">
                  <a:moveTo>
                    <a:pt x="3888" y="0"/>
                  </a:moveTo>
                  <a:lnTo>
                    <a:pt x="4249" y="4"/>
                  </a:lnTo>
                  <a:lnTo>
                    <a:pt x="4249" y="987"/>
                  </a:lnTo>
                  <a:lnTo>
                    <a:pt x="0" y="987"/>
                  </a:lnTo>
                  <a:lnTo>
                    <a:pt x="0" y="449"/>
                  </a:lnTo>
                  <a:lnTo>
                    <a:pt x="298" y="449"/>
                  </a:lnTo>
                </a:path>
              </a:pathLst>
            </a:custGeom>
            <a:noFill/>
            <a:ln w="539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108"/>
            <p:cNvSpPr>
              <a:spLocks noChangeArrowheads="1"/>
            </p:cNvSpPr>
            <p:nvPr/>
          </p:nvSpPr>
          <p:spPr bwMode="auto">
            <a:xfrm>
              <a:off x="1792" y="3371"/>
              <a:ext cx="1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W</a:t>
              </a:r>
              <a:endParaRPr lang="en-CA"/>
            </a:p>
          </p:txBody>
        </p:sp>
        <p:sp>
          <p:nvSpPr>
            <p:cNvPr id="160" name="Rectangle 109"/>
            <p:cNvSpPr>
              <a:spLocks noChangeArrowheads="1"/>
            </p:cNvSpPr>
            <p:nvPr/>
          </p:nvSpPr>
          <p:spPr bwMode="auto">
            <a:xfrm>
              <a:off x="1928" y="3371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61" name="Rectangle 110"/>
            <p:cNvSpPr>
              <a:spLocks noChangeArrowheads="1"/>
            </p:cNvSpPr>
            <p:nvPr/>
          </p:nvSpPr>
          <p:spPr bwMode="auto">
            <a:xfrm>
              <a:off x="1976" y="3371"/>
              <a:ext cx="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162" name="Rectangle 111"/>
            <p:cNvSpPr>
              <a:spLocks noChangeArrowheads="1"/>
            </p:cNvSpPr>
            <p:nvPr/>
          </p:nvSpPr>
          <p:spPr bwMode="auto">
            <a:xfrm>
              <a:off x="2009" y="3371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63" name="Rectangle 112"/>
            <p:cNvSpPr>
              <a:spLocks noChangeArrowheads="1"/>
            </p:cNvSpPr>
            <p:nvPr/>
          </p:nvSpPr>
          <p:spPr bwMode="auto">
            <a:xfrm>
              <a:off x="2051" y="3371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64" name="Rectangle 113"/>
            <p:cNvSpPr>
              <a:spLocks noChangeArrowheads="1"/>
            </p:cNvSpPr>
            <p:nvPr/>
          </p:nvSpPr>
          <p:spPr bwMode="auto">
            <a:xfrm>
              <a:off x="2136" y="3371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165" name="Rectangle 114"/>
            <p:cNvSpPr>
              <a:spLocks noChangeArrowheads="1"/>
            </p:cNvSpPr>
            <p:nvPr/>
          </p:nvSpPr>
          <p:spPr bwMode="auto">
            <a:xfrm>
              <a:off x="1801" y="3492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66" name="Rectangle 115"/>
            <p:cNvSpPr>
              <a:spLocks noChangeArrowheads="1"/>
            </p:cNvSpPr>
            <p:nvPr/>
          </p:nvSpPr>
          <p:spPr bwMode="auto">
            <a:xfrm>
              <a:off x="1888" y="349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67" name="Rectangle 116"/>
            <p:cNvSpPr>
              <a:spLocks noChangeArrowheads="1"/>
            </p:cNvSpPr>
            <p:nvPr/>
          </p:nvSpPr>
          <p:spPr bwMode="auto">
            <a:xfrm>
              <a:off x="1969" y="3492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68" name="Rectangle 117"/>
            <p:cNvSpPr>
              <a:spLocks noChangeArrowheads="1"/>
            </p:cNvSpPr>
            <p:nvPr/>
          </p:nvSpPr>
          <p:spPr bwMode="auto">
            <a:xfrm>
              <a:off x="2016" y="349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3399" y="3323"/>
              <a:ext cx="620" cy="0"/>
            </a:xfrm>
            <a:custGeom>
              <a:avLst/>
              <a:gdLst>
                <a:gd name="T0" fmla="*/ 0 w 650"/>
                <a:gd name="T1" fmla="*/ 19 w 650"/>
                <a:gd name="T2" fmla="*/ 65 w 650"/>
                <a:gd name="T3" fmla="*/ 134 w 650"/>
                <a:gd name="T4" fmla="*/ 220 w 650"/>
                <a:gd name="T5" fmla="*/ 312 w 650"/>
                <a:gd name="T6" fmla="*/ 404 w 650"/>
                <a:gd name="T7" fmla="*/ 486 w 650"/>
                <a:gd name="T8" fmla="*/ 555 w 650"/>
                <a:gd name="T9" fmla="*/ 602 w 650"/>
                <a:gd name="T10" fmla="*/ 620 w 650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</a:gdLst>
              <a:ahLst/>
              <a:cxnLst>
                <a:cxn ang="T11">
                  <a:pos x="T0" y="0"/>
                </a:cxn>
                <a:cxn ang="T12">
                  <a:pos x="T1" y="0"/>
                </a:cxn>
                <a:cxn ang="T13">
                  <a:pos x="T2" y="0"/>
                </a:cxn>
                <a:cxn ang="T14">
                  <a:pos x="T3" y="0"/>
                </a:cxn>
                <a:cxn ang="T15">
                  <a:pos x="T4" y="0"/>
                </a:cxn>
                <a:cxn ang="T16">
                  <a:pos x="T5" y="0"/>
                </a:cxn>
                <a:cxn ang="T17">
                  <a:pos x="T6" y="0"/>
                </a:cxn>
                <a:cxn ang="T18">
                  <a:pos x="T7" y="0"/>
                </a:cxn>
                <a:cxn ang="T19">
                  <a:pos x="T8" y="0"/>
                </a:cxn>
                <a:cxn ang="T20">
                  <a:pos x="T9" y="0"/>
                </a:cxn>
                <a:cxn ang="T21">
                  <a:pos x="T10" y="0"/>
                </a:cxn>
              </a:cxnLst>
              <a:rect l="0" t="0" r="r" b="b"/>
              <a:pathLst>
                <a:path w="650">
                  <a:moveTo>
                    <a:pt x="0" y="0"/>
                  </a:moveTo>
                  <a:lnTo>
                    <a:pt x="20" y="0"/>
                  </a:lnTo>
                  <a:lnTo>
                    <a:pt x="68" y="0"/>
                  </a:lnTo>
                  <a:lnTo>
                    <a:pt x="140" y="0"/>
                  </a:lnTo>
                  <a:lnTo>
                    <a:pt x="231" y="0"/>
                  </a:lnTo>
                  <a:lnTo>
                    <a:pt x="327" y="0"/>
                  </a:lnTo>
                  <a:lnTo>
                    <a:pt x="424" y="0"/>
                  </a:lnTo>
                  <a:lnTo>
                    <a:pt x="510" y="0"/>
                  </a:lnTo>
                  <a:lnTo>
                    <a:pt x="582" y="0"/>
                  </a:lnTo>
                  <a:lnTo>
                    <a:pt x="631" y="0"/>
                  </a:lnTo>
                  <a:lnTo>
                    <a:pt x="650" y="0"/>
                  </a:lnTo>
                </a:path>
              </a:pathLst>
            </a:custGeom>
            <a:noFill/>
            <a:ln w="539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4088" y="2363"/>
              <a:ext cx="955" cy="1204"/>
            </a:xfrm>
            <a:custGeom>
              <a:avLst/>
              <a:gdLst>
                <a:gd name="T0" fmla="*/ 0 w 1001"/>
                <a:gd name="T1" fmla="*/ 0 h 1412"/>
                <a:gd name="T2" fmla="*/ 0 w 1001"/>
                <a:gd name="T3" fmla="*/ 487 h 1412"/>
                <a:gd name="T4" fmla="*/ 160 w 1001"/>
                <a:gd name="T5" fmla="*/ 602 h 1412"/>
                <a:gd name="T6" fmla="*/ 0 w 1001"/>
                <a:gd name="T7" fmla="*/ 720 h 1412"/>
                <a:gd name="T8" fmla="*/ 0 w 1001"/>
                <a:gd name="T9" fmla="*/ 1204 h 1412"/>
                <a:gd name="T10" fmla="*/ 955 w 1001"/>
                <a:gd name="T11" fmla="*/ 835 h 1412"/>
                <a:gd name="T12" fmla="*/ 955 w 1001"/>
                <a:gd name="T13" fmla="*/ 369 h 1412"/>
                <a:gd name="T14" fmla="*/ 0 w 1001"/>
                <a:gd name="T15" fmla="*/ 3 h 1412"/>
                <a:gd name="T16" fmla="*/ 0 w 1001"/>
                <a:gd name="T17" fmla="*/ 3 h 1412"/>
                <a:gd name="T18" fmla="*/ 0 w 1001"/>
                <a:gd name="T19" fmla="*/ 0 h 1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1" h="1412">
                  <a:moveTo>
                    <a:pt x="0" y="0"/>
                  </a:moveTo>
                  <a:lnTo>
                    <a:pt x="0" y="571"/>
                  </a:lnTo>
                  <a:lnTo>
                    <a:pt x="168" y="706"/>
                  </a:lnTo>
                  <a:lnTo>
                    <a:pt x="0" y="844"/>
                  </a:lnTo>
                  <a:lnTo>
                    <a:pt x="0" y="1412"/>
                  </a:lnTo>
                  <a:lnTo>
                    <a:pt x="1001" y="979"/>
                  </a:lnTo>
                  <a:lnTo>
                    <a:pt x="1001" y="43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20"/>
            <p:cNvSpPr>
              <a:spLocks/>
            </p:cNvSpPr>
            <p:nvPr/>
          </p:nvSpPr>
          <p:spPr bwMode="auto">
            <a:xfrm>
              <a:off x="4088" y="2363"/>
              <a:ext cx="955" cy="1204"/>
            </a:xfrm>
            <a:custGeom>
              <a:avLst/>
              <a:gdLst>
                <a:gd name="T0" fmla="*/ 0 w 1001"/>
                <a:gd name="T1" fmla="*/ 0 h 1412"/>
                <a:gd name="T2" fmla="*/ 0 w 1001"/>
                <a:gd name="T3" fmla="*/ 487 h 1412"/>
                <a:gd name="T4" fmla="*/ 160 w 1001"/>
                <a:gd name="T5" fmla="*/ 602 h 1412"/>
                <a:gd name="T6" fmla="*/ 0 w 1001"/>
                <a:gd name="T7" fmla="*/ 720 h 1412"/>
                <a:gd name="T8" fmla="*/ 0 w 1001"/>
                <a:gd name="T9" fmla="*/ 1204 h 1412"/>
                <a:gd name="T10" fmla="*/ 955 w 1001"/>
                <a:gd name="T11" fmla="*/ 835 h 1412"/>
                <a:gd name="T12" fmla="*/ 955 w 1001"/>
                <a:gd name="T13" fmla="*/ 369 h 1412"/>
                <a:gd name="T14" fmla="*/ 0 w 1001"/>
                <a:gd name="T15" fmla="*/ 3 h 1412"/>
                <a:gd name="T16" fmla="*/ 0 w 1001"/>
                <a:gd name="T17" fmla="*/ 3 h 1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1" h="1412">
                  <a:moveTo>
                    <a:pt x="0" y="0"/>
                  </a:moveTo>
                  <a:lnTo>
                    <a:pt x="0" y="571"/>
                  </a:lnTo>
                  <a:lnTo>
                    <a:pt x="168" y="706"/>
                  </a:lnTo>
                  <a:lnTo>
                    <a:pt x="0" y="844"/>
                  </a:lnTo>
                  <a:lnTo>
                    <a:pt x="0" y="1412"/>
                  </a:lnTo>
                  <a:lnTo>
                    <a:pt x="1001" y="979"/>
                  </a:lnTo>
                  <a:lnTo>
                    <a:pt x="1001" y="433"/>
                  </a:lnTo>
                  <a:lnTo>
                    <a:pt x="0" y="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21"/>
            <p:cNvSpPr>
              <a:spLocks noChangeArrowheads="1"/>
            </p:cNvSpPr>
            <p:nvPr/>
          </p:nvSpPr>
          <p:spPr bwMode="auto">
            <a:xfrm>
              <a:off x="4639" y="2929"/>
              <a:ext cx="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73" name="Rectangle 122"/>
            <p:cNvSpPr>
              <a:spLocks noChangeArrowheads="1"/>
            </p:cNvSpPr>
            <p:nvPr/>
          </p:nvSpPr>
          <p:spPr bwMode="auto">
            <a:xfrm>
              <a:off x="4738" y="2929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L</a:t>
              </a:r>
              <a:endParaRPr lang="en-CA"/>
            </a:p>
          </p:txBody>
        </p:sp>
        <p:sp>
          <p:nvSpPr>
            <p:cNvPr id="174" name="Rectangle 123"/>
            <p:cNvSpPr>
              <a:spLocks noChangeArrowheads="1"/>
            </p:cNvSpPr>
            <p:nvPr/>
          </p:nvSpPr>
          <p:spPr bwMode="auto">
            <a:xfrm>
              <a:off x="4827" y="2929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U</a:t>
              </a:r>
              <a:endParaRPr lang="en-CA"/>
            </a:p>
          </p:txBody>
        </p:sp>
        <p:sp>
          <p:nvSpPr>
            <p:cNvPr id="175" name="Rectangle 124"/>
            <p:cNvSpPr>
              <a:spLocks noChangeArrowheads="1"/>
            </p:cNvSpPr>
            <p:nvPr/>
          </p:nvSpPr>
          <p:spPr bwMode="auto">
            <a:xfrm>
              <a:off x="5004" y="2929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176" name="Rectangle 125"/>
            <p:cNvSpPr>
              <a:spLocks noChangeArrowheads="1"/>
            </p:cNvSpPr>
            <p:nvPr/>
          </p:nvSpPr>
          <p:spPr bwMode="auto">
            <a:xfrm>
              <a:off x="4590" y="3047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77" name="Rectangle 126"/>
            <p:cNvSpPr>
              <a:spLocks noChangeArrowheads="1"/>
            </p:cNvSpPr>
            <p:nvPr/>
          </p:nvSpPr>
          <p:spPr bwMode="auto">
            <a:xfrm>
              <a:off x="4641" y="3047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78" name="Rectangle 127"/>
            <p:cNvSpPr>
              <a:spLocks noChangeArrowheads="1"/>
            </p:cNvSpPr>
            <p:nvPr/>
          </p:nvSpPr>
          <p:spPr bwMode="auto">
            <a:xfrm>
              <a:off x="4724" y="304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s</a:t>
              </a:r>
              <a:endParaRPr lang="en-CA"/>
            </a:p>
          </p:txBody>
        </p:sp>
        <p:sp>
          <p:nvSpPr>
            <p:cNvPr id="179" name="Rectangle 128"/>
            <p:cNvSpPr>
              <a:spLocks noChangeArrowheads="1"/>
            </p:cNvSpPr>
            <p:nvPr/>
          </p:nvSpPr>
          <p:spPr bwMode="auto">
            <a:xfrm>
              <a:off x="4804" y="3047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u</a:t>
              </a:r>
              <a:endParaRPr lang="en-CA"/>
            </a:p>
          </p:txBody>
        </p:sp>
        <p:sp>
          <p:nvSpPr>
            <p:cNvPr id="180" name="Rectangle 129"/>
            <p:cNvSpPr>
              <a:spLocks noChangeArrowheads="1"/>
            </p:cNvSpPr>
            <p:nvPr/>
          </p:nvSpPr>
          <p:spPr bwMode="auto">
            <a:xfrm>
              <a:off x="4886" y="3047"/>
              <a:ext cx="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l</a:t>
              </a:r>
              <a:endParaRPr lang="en-CA"/>
            </a:p>
          </p:txBody>
        </p:sp>
        <p:sp>
          <p:nvSpPr>
            <p:cNvPr id="181" name="Rectangle 130"/>
            <p:cNvSpPr>
              <a:spLocks noChangeArrowheads="1"/>
            </p:cNvSpPr>
            <p:nvPr/>
          </p:nvSpPr>
          <p:spPr bwMode="auto">
            <a:xfrm>
              <a:off x="4918" y="3047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182" name="Rectangle 131"/>
            <p:cNvSpPr>
              <a:spLocks noChangeArrowheads="1"/>
            </p:cNvSpPr>
            <p:nvPr/>
          </p:nvSpPr>
          <p:spPr bwMode="auto">
            <a:xfrm>
              <a:off x="4264" y="2653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A</a:t>
              </a:r>
              <a:endParaRPr lang="en-CA" b="1"/>
            </a:p>
          </p:txBody>
        </p:sp>
        <p:sp>
          <p:nvSpPr>
            <p:cNvPr id="183" name="Rectangle 132"/>
            <p:cNvSpPr>
              <a:spLocks noChangeArrowheads="1"/>
            </p:cNvSpPr>
            <p:nvPr/>
          </p:nvSpPr>
          <p:spPr bwMode="auto">
            <a:xfrm>
              <a:off x="4365" y="2653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L</a:t>
              </a:r>
              <a:endParaRPr lang="en-CA" b="1"/>
            </a:p>
          </p:txBody>
        </p:sp>
        <p:sp>
          <p:nvSpPr>
            <p:cNvPr id="184" name="Rectangle 133"/>
            <p:cNvSpPr>
              <a:spLocks noChangeArrowheads="1"/>
            </p:cNvSpPr>
            <p:nvPr/>
          </p:nvSpPr>
          <p:spPr bwMode="auto">
            <a:xfrm>
              <a:off x="4456" y="2653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b="1">
                  <a:latin typeface="Arial" pitchFamily="34" charset="0"/>
                </a:rPr>
                <a:t>U</a:t>
              </a:r>
              <a:endParaRPr lang="en-CA" b="1"/>
            </a:p>
          </p:txBody>
        </p:sp>
        <p:sp>
          <p:nvSpPr>
            <p:cNvPr id="185" name="Freeform 134"/>
            <p:cNvSpPr>
              <a:spLocks/>
            </p:cNvSpPr>
            <p:nvPr/>
          </p:nvSpPr>
          <p:spPr bwMode="auto">
            <a:xfrm>
              <a:off x="1298" y="2757"/>
              <a:ext cx="77" cy="57"/>
            </a:xfrm>
            <a:custGeom>
              <a:avLst/>
              <a:gdLst>
                <a:gd name="T0" fmla="*/ 36 w 81"/>
                <a:gd name="T1" fmla="*/ 57 h 67"/>
                <a:gd name="T2" fmla="*/ 46 w 81"/>
                <a:gd name="T3" fmla="*/ 57 h 67"/>
                <a:gd name="T4" fmla="*/ 49 w 81"/>
                <a:gd name="T5" fmla="*/ 57 h 67"/>
                <a:gd name="T6" fmla="*/ 54 w 81"/>
                <a:gd name="T7" fmla="*/ 57 h 67"/>
                <a:gd name="T8" fmla="*/ 59 w 81"/>
                <a:gd name="T9" fmla="*/ 54 h 67"/>
                <a:gd name="T10" fmla="*/ 64 w 81"/>
                <a:gd name="T11" fmla="*/ 50 h 67"/>
                <a:gd name="T12" fmla="*/ 68 w 81"/>
                <a:gd name="T13" fmla="*/ 47 h 67"/>
                <a:gd name="T14" fmla="*/ 73 w 81"/>
                <a:gd name="T15" fmla="*/ 43 h 67"/>
                <a:gd name="T16" fmla="*/ 73 w 81"/>
                <a:gd name="T17" fmla="*/ 39 h 67"/>
                <a:gd name="T18" fmla="*/ 77 w 81"/>
                <a:gd name="T19" fmla="*/ 32 h 67"/>
                <a:gd name="T20" fmla="*/ 77 w 81"/>
                <a:gd name="T21" fmla="*/ 29 h 67"/>
                <a:gd name="T22" fmla="*/ 77 w 81"/>
                <a:gd name="T23" fmla="*/ 26 h 67"/>
                <a:gd name="T24" fmla="*/ 73 w 81"/>
                <a:gd name="T25" fmla="*/ 18 h 67"/>
                <a:gd name="T26" fmla="*/ 73 w 81"/>
                <a:gd name="T27" fmla="*/ 14 h 67"/>
                <a:gd name="T28" fmla="*/ 68 w 81"/>
                <a:gd name="T29" fmla="*/ 11 h 67"/>
                <a:gd name="T30" fmla="*/ 64 w 81"/>
                <a:gd name="T31" fmla="*/ 8 h 67"/>
                <a:gd name="T32" fmla="*/ 59 w 81"/>
                <a:gd name="T33" fmla="*/ 3 h 67"/>
                <a:gd name="T34" fmla="*/ 54 w 81"/>
                <a:gd name="T35" fmla="*/ 3 h 67"/>
                <a:gd name="T36" fmla="*/ 49 w 81"/>
                <a:gd name="T37" fmla="*/ 0 h 67"/>
                <a:gd name="T38" fmla="*/ 46 w 81"/>
                <a:gd name="T39" fmla="*/ 0 h 67"/>
                <a:gd name="T40" fmla="*/ 36 w 81"/>
                <a:gd name="T41" fmla="*/ 0 h 67"/>
                <a:gd name="T42" fmla="*/ 31 w 81"/>
                <a:gd name="T43" fmla="*/ 0 h 67"/>
                <a:gd name="T44" fmla="*/ 27 w 81"/>
                <a:gd name="T45" fmla="*/ 0 h 67"/>
                <a:gd name="T46" fmla="*/ 23 w 81"/>
                <a:gd name="T47" fmla="*/ 3 h 67"/>
                <a:gd name="T48" fmla="*/ 13 w 81"/>
                <a:gd name="T49" fmla="*/ 3 h 67"/>
                <a:gd name="T50" fmla="*/ 9 w 81"/>
                <a:gd name="T51" fmla="*/ 8 h 67"/>
                <a:gd name="T52" fmla="*/ 9 w 81"/>
                <a:gd name="T53" fmla="*/ 11 h 67"/>
                <a:gd name="T54" fmla="*/ 4 w 81"/>
                <a:gd name="T55" fmla="*/ 14 h 67"/>
                <a:gd name="T56" fmla="*/ 0 w 81"/>
                <a:gd name="T57" fmla="*/ 18 h 67"/>
                <a:gd name="T58" fmla="*/ 0 w 81"/>
                <a:gd name="T59" fmla="*/ 26 h 67"/>
                <a:gd name="T60" fmla="*/ 0 w 81"/>
                <a:gd name="T61" fmla="*/ 29 h 67"/>
                <a:gd name="T62" fmla="*/ 0 w 81"/>
                <a:gd name="T63" fmla="*/ 32 h 67"/>
                <a:gd name="T64" fmla="*/ 0 w 81"/>
                <a:gd name="T65" fmla="*/ 39 h 67"/>
                <a:gd name="T66" fmla="*/ 4 w 81"/>
                <a:gd name="T67" fmla="*/ 43 h 67"/>
                <a:gd name="T68" fmla="*/ 9 w 81"/>
                <a:gd name="T69" fmla="*/ 47 h 67"/>
                <a:gd name="T70" fmla="*/ 9 w 81"/>
                <a:gd name="T71" fmla="*/ 50 h 67"/>
                <a:gd name="T72" fmla="*/ 13 w 81"/>
                <a:gd name="T73" fmla="*/ 54 h 67"/>
                <a:gd name="T74" fmla="*/ 23 w 81"/>
                <a:gd name="T75" fmla="*/ 57 h 67"/>
                <a:gd name="T76" fmla="*/ 27 w 81"/>
                <a:gd name="T77" fmla="*/ 57 h 67"/>
                <a:gd name="T78" fmla="*/ 31 w 81"/>
                <a:gd name="T79" fmla="*/ 57 h 67"/>
                <a:gd name="T80" fmla="*/ 36 w 81"/>
                <a:gd name="T81" fmla="*/ 57 h 67"/>
                <a:gd name="T82" fmla="*/ 36 w 81"/>
                <a:gd name="T83" fmla="*/ 57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1" h="67">
                  <a:moveTo>
                    <a:pt x="38" y="67"/>
                  </a:moveTo>
                  <a:lnTo>
                    <a:pt x="48" y="67"/>
                  </a:lnTo>
                  <a:lnTo>
                    <a:pt x="52" y="67"/>
                  </a:lnTo>
                  <a:lnTo>
                    <a:pt x="57" y="67"/>
                  </a:lnTo>
                  <a:lnTo>
                    <a:pt x="62" y="63"/>
                  </a:lnTo>
                  <a:lnTo>
                    <a:pt x="67" y="59"/>
                  </a:lnTo>
                  <a:lnTo>
                    <a:pt x="72" y="55"/>
                  </a:lnTo>
                  <a:lnTo>
                    <a:pt x="77" y="51"/>
                  </a:lnTo>
                  <a:lnTo>
                    <a:pt x="77" y="46"/>
                  </a:lnTo>
                  <a:lnTo>
                    <a:pt x="81" y="38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2" y="13"/>
                  </a:lnTo>
                  <a:lnTo>
                    <a:pt x="67" y="9"/>
                  </a:lnTo>
                  <a:lnTo>
                    <a:pt x="62" y="4"/>
                  </a:lnTo>
                  <a:lnTo>
                    <a:pt x="57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4" y="4"/>
                  </a:lnTo>
                  <a:lnTo>
                    <a:pt x="9" y="9"/>
                  </a:lnTo>
                  <a:lnTo>
                    <a:pt x="9" y="13"/>
                  </a:lnTo>
                  <a:lnTo>
                    <a:pt x="4" y="17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4" y="51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14" y="63"/>
                  </a:lnTo>
                  <a:lnTo>
                    <a:pt x="24" y="67"/>
                  </a:lnTo>
                  <a:lnTo>
                    <a:pt x="28" y="67"/>
                  </a:lnTo>
                  <a:lnTo>
                    <a:pt x="33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35"/>
            <p:cNvSpPr>
              <a:spLocks/>
            </p:cNvSpPr>
            <p:nvPr/>
          </p:nvSpPr>
          <p:spPr bwMode="auto">
            <a:xfrm>
              <a:off x="1298" y="2936"/>
              <a:ext cx="77" cy="57"/>
            </a:xfrm>
            <a:custGeom>
              <a:avLst/>
              <a:gdLst>
                <a:gd name="T0" fmla="*/ 36 w 81"/>
                <a:gd name="T1" fmla="*/ 57 h 67"/>
                <a:gd name="T2" fmla="*/ 46 w 81"/>
                <a:gd name="T3" fmla="*/ 57 h 67"/>
                <a:gd name="T4" fmla="*/ 49 w 81"/>
                <a:gd name="T5" fmla="*/ 57 h 67"/>
                <a:gd name="T6" fmla="*/ 54 w 81"/>
                <a:gd name="T7" fmla="*/ 57 h 67"/>
                <a:gd name="T8" fmla="*/ 59 w 81"/>
                <a:gd name="T9" fmla="*/ 54 h 67"/>
                <a:gd name="T10" fmla="*/ 64 w 81"/>
                <a:gd name="T11" fmla="*/ 50 h 67"/>
                <a:gd name="T12" fmla="*/ 68 w 81"/>
                <a:gd name="T13" fmla="*/ 47 h 67"/>
                <a:gd name="T14" fmla="*/ 73 w 81"/>
                <a:gd name="T15" fmla="*/ 43 h 67"/>
                <a:gd name="T16" fmla="*/ 73 w 81"/>
                <a:gd name="T17" fmla="*/ 39 h 67"/>
                <a:gd name="T18" fmla="*/ 77 w 81"/>
                <a:gd name="T19" fmla="*/ 32 h 67"/>
                <a:gd name="T20" fmla="*/ 77 w 81"/>
                <a:gd name="T21" fmla="*/ 29 h 67"/>
                <a:gd name="T22" fmla="*/ 77 w 81"/>
                <a:gd name="T23" fmla="*/ 26 h 67"/>
                <a:gd name="T24" fmla="*/ 73 w 81"/>
                <a:gd name="T25" fmla="*/ 18 h 67"/>
                <a:gd name="T26" fmla="*/ 73 w 81"/>
                <a:gd name="T27" fmla="*/ 14 h 67"/>
                <a:gd name="T28" fmla="*/ 68 w 81"/>
                <a:gd name="T29" fmla="*/ 11 h 67"/>
                <a:gd name="T30" fmla="*/ 64 w 81"/>
                <a:gd name="T31" fmla="*/ 8 h 67"/>
                <a:gd name="T32" fmla="*/ 59 w 81"/>
                <a:gd name="T33" fmla="*/ 3 h 67"/>
                <a:gd name="T34" fmla="*/ 54 w 81"/>
                <a:gd name="T35" fmla="*/ 3 h 67"/>
                <a:gd name="T36" fmla="*/ 49 w 81"/>
                <a:gd name="T37" fmla="*/ 0 h 67"/>
                <a:gd name="T38" fmla="*/ 46 w 81"/>
                <a:gd name="T39" fmla="*/ 0 h 67"/>
                <a:gd name="T40" fmla="*/ 36 w 81"/>
                <a:gd name="T41" fmla="*/ 0 h 67"/>
                <a:gd name="T42" fmla="*/ 31 w 81"/>
                <a:gd name="T43" fmla="*/ 0 h 67"/>
                <a:gd name="T44" fmla="*/ 27 w 81"/>
                <a:gd name="T45" fmla="*/ 0 h 67"/>
                <a:gd name="T46" fmla="*/ 23 w 81"/>
                <a:gd name="T47" fmla="*/ 3 h 67"/>
                <a:gd name="T48" fmla="*/ 13 w 81"/>
                <a:gd name="T49" fmla="*/ 3 h 67"/>
                <a:gd name="T50" fmla="*/ 9 w 81"/>
                <a:gd name="T51" fmla="*/ 8 h 67"/>
                <a:gd name="T52" fmla="*/ 9 w 81"/>
                <a:gd name="T53" fmla="*/ 11 h 67"/>
                <a:gd name="T54" fmla="*/ 4 w 81"/>
                <a:gd name="T55" fmla="*/ 14 h 67"/>
                <a:gd name="T56" fmla="*/ 0 w 81"/>
                <a:gd name="T57" fmla="*/ 18 h 67"/>
                <a:gd name="T58" fmla="*/ 0 w 81"/>
                <a:gd name="T59" fmla="*/ 26 h 67"/>
                <a:gd name="T60" fmla="*/ 0 w 81"/>
                <a:gd name="T61" fmla="*/ 29 h 67"/>
                <a:gd name="T62" fmla="*/ 0 w 81"/>
                <a:gd name="T63" fmla="*/ 32 h 67"/>
                <a:gd name="T64" fmla="*/ 0 w 81"/>
                <a:gd name="T65" fmla="*/ 39 h 67"/>
                <a:gd name="T66" fmla="*/ 4 w 81"/>
                <a:gd name="T67" fmla="*/ 43 h 67"/>
                <a:gd name="T68" fmla="*/ 9 w 81"/>
                <a:gd name="T69" fmla="*/ 47 h 67"/>
                <a:gd name="T70" fmla="*/ 9 w 81"/>
                <a:gd name="T71" fmla="*/ 50 h 67"/>
                <a:gd name="T72" fmla="*/ 13 w 81"/>
                <a:gd name="T73" fmla="*/ 54 h 67"/>
                <a:gd name="T74" fmla="*/ 23 w 81"/>
                <a:gd name="T75" fmla="*/ 57 h 67"/>
                <a:gd name="T76" fmla="*/ 27 w 81"/>
                <a:gd name="T77" fmla="*/ 57 h 67"/>
                <a:gd name="T78" fmla="*/ 31 w 81"/>
                <a:gd name="T79" fmla="*/ 57 h 67"/>
                <a:gd name="T80" fmla="*/ 36 w 81"/>
                <a:gd name="T81" fmla="*/ 57 h 67"/>
                <a:gd name="T82" fmla="*/ 36 w 81"/>
                <a:gd name="T83" fmla="*/ 57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1" h="67">
                  <a:moveTo>
                    <a:pt x="38" y="67"/>
                  </a:moveTo>
                  <a:lnTo>
                    <a:pt x="48" y="67"/>
                  </a:lnTo>
                  <a:lnTo>
                    <a:pt x="52" y="67"/>
                  </a:lnTo>
                  <a:lnTo>
                    <a:pt x="57" y="67"/>
                  </a:lnTo>
                  <a:lnTo>
                    <a:pt x="62" y="63"/>
                  </a:lnTo>
                  <a:lnTo>
                    <a:pt x="67" y="59"/>
                  </a:lnTo>
                  <a:lnTo>
                    <a:pt x="72" y="55"/>
                  </a:lnTo>
                  <a:lnTo>
                    <a:pt x="77" y="51"/>
                  </a:lnTo>
                  <a:lnTo>
                    <a:pt x="77" y="46"/>
                  </a:lnTo>
                  <a:lnTo>
                    <a:pt x="81" y="38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2" y="13"/>
                  </a:lnTo>
                  <a:lnTo>
                    <a:pt x="67" y="9"/>
                  </a:lnTo>
                  <a:lnTo>
                    <a:pt x="62" y="4"/>
                  </a:lnTo>
                  <a:lnTo>
                    <a:pt x="57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4" y="4"/>
                  </a:lnTo>
                  <a:lnTo>
                    <a:pt x="9" y="9"/>
                  </a:lnTo>
                  <a:lnTo>
                    <a:pt x="9" y="13"/>
                  </a:lnTo>
                  <a:lnTo>
                    <a:pt x="4" y="17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4" y="51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14" y="63"/>
                  </a:lnTo>
                  <a:lnTo>
                    <a:pt x="24" y="67"/>
                  </a:lnTo>
                  <a:lnTo>
                    <a:pt x="28" y="67"/>
                  </a:lnTo>
                  <a:lnTo>
                    <a:pt x="33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36"/>
            <p:cNvSpPr>
              <a:spLocks/>
            </p:cNvSpPr>
            <p:nvPr/>
          </p:nvSpPr>
          <p:spPr bwMode="auto">
            <a:xfrm>
              <a:off x="5176" y="2800"/>
              <a:ext cx="27" cy="0"/>
            </a:xfrm>
            <a:custGeom>
              <a:avLst/>
              <a:gdLst>
                <a:gd name="T0" fmla="*/ 27 w 29"/>
                <a:gd name="T1" fmla="*/ 0 w 29"/>
                <a:gd name="T2" fmla="*/ 27 w 2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37"/>
            <p:cNvSpPr>
              <a:spLocks noChangeShapeType="1"/>
            </p:cNvSpPr>
            <p:nvPr/>
          </p:nvSpPr>
          <p:spPr bwMode="auto">
            <a:xfrm flipH="1">
              <a:off x="5176" y="2800"/>
              <a:ext cx="27" cy="0"/>
            </a:xfrm>
            <a:prstGeom prst="line">
              <a:avLst/>
            </a:prstGeom>
            <a:noFill/>
            <a:ln w="301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38"/>
            <p:cNvSpPr>
              <a:spLocks/>
            </p:cNvSpPr>
            <p:nvPr/>
          </p:nvSpPr>
          <p:spPr bwMode="auto">
            <a:xfrm>
              <a:off x="5176" y="2771"/>
              <a:ext cx="68" cy="54"/>
            </a:xfrm>
            <a:custGeom>
              <a:avLst/>
              <a:gdLst>
                <a:gd name="T0" fmla="*/ 0 w 72"/>
                <a:gd name="T1" fmla="*/ 0 h 63"/>
                <a:gd name="T2" fmla="*/ 0 w 72"/>
                <a:gd name="T3" fmla="*/ 54 h 63"/>
                <a:gd name="T4" fmla="*/ 68 w 72"/>
                <a:gd name="T5" fmla="*/ 29 h 63"/>
                <a:gd name="T6" fmla="*/ 0 w 72"/>
                <a:gd name="T7" fmla="*/ 3 h 63"/>
                <a:gd name="T8" fmla="*/ 0 w 72"/>
                <a:gd name="T9" fmla="*/ 3 h 63"/>
                <a:gd name="T10" fmla="*/ 0 w 72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63">
                  <a:moveTo>
                    <a:pt x="0" y="0"/>
                  </a:moveTo>
                  <a:lnTo>
                    <a:pt x="0" y="63"/>
                  </a:lnTo>
                  <a:lnTo>
                    <a:pt x="72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39"/>
            <p:cNvSpPr>
              <a:spLocks/>
            </p:cNvSpPr>
            <p:nvPr/>
          </p:nvSpPr>
          <p:spPr bwMode="auto">
            <a:xfrm>
              <a:off x="5176" y="2771"/>
              <a:ext cx="68" cy="54"/>
            </a:xfrm>
            <a:custGeom>
              <a:avLst/>
              <a:gdLst>
                <a:gd name="T0" fmla="*/ 0 w 72"/>
                <a:gd name="T1" fmla="*/ 0 h 63"/>
                <a:gd name="T2" fmla="*/ 0 w 72"/>
                <a:gd name="T3" fmla="*/ 54 h 63"/>
                <a:gd name="T4" fmla="*/ 68 w 72"/>
                <a:gd name="T5" fmla="*/ 29 h 63"/>
                <a:gd name="T6" fmla="*/ 0 w 72"/>
                <a:gd name="T7" fmla="*/ 3 h 63"/>
                <a:gd name="T8" fmla="*/ 0 w 72"/>
                <a:gd name="T9" fmla="*/ 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63">
                  <a:moveTo>
                    <a:pt x="0" y="0"/>
                  </a:moveTo>
                  <a:lnTo>
                    <a:pt x="0" y="63"/>
                  </a:lnTo>
                  <a:lnTo>
                    <a:pt x="72" y="34"/>
                  </a:lnTo>
                  <a:lnTo>
                    <a:pt x="0" y="4"/>
                  </a:lnTo>
                </a:path>
              </a:pathLst>
            </a:custGeom>
            <a:noFill/>
            <a:ln w="301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40"/>
            <p:cNvSpPr>
              <a:spLocks noChangeShapeType="1"/>
            </p:cNvSpPr>
            <p:nvPr/>
          </p:nvSpPr>
          <p:spPr bwMode="auto">
            <a:xfrm>
              <a:off x="5048" y="2800"/>
              <a:ext cx="201" cy="0"/>
            </a:xfrm>
            <a:prstGeom prst="line">
              <a:avLst/>
            </a:prstGeom>
            <a:noFill/>
            <a:ln w="301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41"/>
            <p:cNvSpPr>
              <a:spLocks noChangeArrowheads="1"/>
            </p:cNvSpPr>
            <p:nvPr/>
          </p:nvSpPr>
          <p:spPr bwMode="auto">
            <a:xfrm>
              <a:off x="4704" y="2721"/>
              <a:ext cx="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Z</a:t>
              </a:r>
              <a:endParaRPr lang="en-CA"/>
            </a:p>
          </p:txBody>
        </p:sp>
        <p:sp>
          <p:nvSpPr>
            <p:cNvPr id="193" name="Rectangle 142"/>
            <p:cNvSpPr>
              <a:spLocks noChangeArrowheads="1"/>
            </p:cNvSpPr>
            <p:nvPr/>
          </p:nvSpPr>
          <p:spPr bwMode="auto">
            <a:xfrm>
              <a:off x="4791" y="2721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94" name="Rectangle 143"/>
            <p:cNvSpPr>
              <a:spLocks noChangeArrowheads="1"/>
            </p:cNvSpPr>
            <p:nvPr/>
          </p:nvSpPr>
          <p:spPr bwMode="auto">
            <a:xfrm>
              <a:off x="4879" y="2721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95" name="Rectangle 144"/>
            <p:cNvSpPr>
              <a:spLocks noChangeArrowheads="1"/>
            </p:cNvSpPr>
            <p:nvPr/>
          </p:nvSpPr>
          <p:spPr bwMode="auto">
            <a:xfrm>
              <a:off x="4930" y="272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o</a:t>
              </a:r>
              <a:endParaRPr lang="en-CA"/>
            </a:p>
          </p:txBody>
        </p:sp>
        <p:sp>
          <p:nvSpPr>
            <p:cNvPr id="196" name="Line 145"/>
            <p:cNvSpPr>
              <a:spLocks noChangeShapeType="1"/>
            </p:cNvSpPr>
            <p:nvPr/>
          </p:nvSpPr>
          <p:spPr bwMode="auto">
            <a:xfrm flipV="1">
              <a:off x="2441" y="3663"/>
              <a:ext cx="4" cy="168"/>
            </a:xfrm>
            <a:prstGeom prst="line">
              <a:avLst/>
            </a:prstGeom>
            <a:noFill/>
            <a:ln w="301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46"/>
            <p:cNvSpPr>
              <a:spLocks noChangeArrowheads="1"/>
            </p:cNvSpPr>
            <p:nvPr/>
          </p:nvSpPr>
          <p:spPr bwMode="auto">
            <a:xfrm>
              <a:off x="2561" y="3731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 dirty="0">
                  <a:latin typeface="Arial" pitchFamily="34" charset="0"/>
                </a:rPr>
                <a:t>R</a:t>
              </a:r>
              <a:endParaRPr lang="en-CA" dirty="0"/>
            </a:p>
          </p:txBody>
        </p:sp>
        <p:sp>
          <p:nvSpPr>
            <p:cNvPr id="198" name="Rectangle 147"/>
            <p:cNvSpPr>
              <a:spLocks noChangeArrowheads="1"/>
            </p:cNvSpPr>
            <p:nvPr/>
          </p:nvSpPr>
          <p:spPr bwMode="auto">
            <a:xfrm>
              <a:off x="2667" y="373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99" name="Rectangle 148"/>
            <p:cNvSpPr>
              <a:spLocks noChangeArrowheads="1"/>
            </p:cNvSpPr>
            <p:nvPr/>
          </p:nvSpPr>
          <p:spPr bwMode="auto">
            <a:xfrm>
              <a:off x="2754" y="373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g</a:t>
              </a:r>
              <a:endParaRPr lang="en-CA"/>
            </a:p>
          </p:txBody>
        </p:sp>
        <p:sp>
          <p:nvSpPr>
            <p:cNvPr id="200" name="Rectangle 149"/>
            <p:cNvSpPr>
              <a:spLocks noChangeArrowheads="1"/>
            </p:cNvSpPr>
            <p:nvPr/>
          </p:nvSpPr>
          <p:spPr bwMode="auto">
            <a:xfrm>
              <a:off x="2847" y="3731"/>
              <a:ext cx="12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W</a:t>
              </a:r>
              <a:endParaRPr lang="en-CA"/>
            </a:p>
          </p:txBody>
        </p:sp>
        <p:sp>
          <p:nvSpPr>
            <p:cNvPr id="201" name="Rectangle 150"/>
            <p:cNvSpPr>
              <a:spLocks noChangeArrowheads="1"/>
            </p:cNvSpPr>
            <p:nvPr/>
          </p:nvSpPr>
          <p:spPr bwMode="auto">
            <a:xfrm>
              <a:off x="2983" y="3731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202" name="Rectangle 151"/>
            <p:cNvSpPr>
              <a:spLocks noChangeArrowheads="1"/>
            </p:cNvSpPr>
            <p:nvPr/>
          </p:nvSpPr>
          <p:spPr bwMode="auto">
            <a:xfrm>
              <a:off x="3032" y="3731"/>
              <a:ext cx="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203" name="Rectangle 152"/>
            <p:cNvSpPr>
              <a:spLocks noChangeArrowheads="1"/>
            </p:cNvSpPr>
            <p:nvPr/>
          </p:nvSpPr>
          <p:spPr bwMode="auto">
            <a:xfrm>
              <a:off x="3065" y="3731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204" name="Rectangle 153"/>
            <p:cNvSpPr>
              <a:spLocks noChangeArrowheads="1"/>
            </p:cNvSpPr>
            <p:nvPr/>
          </p:nvSpPr>
          <p:spPr bwMode="auto">
            <a:xfrm>
              <a:off x="3108" y="373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205" name="Line 154"/>
            <p:cNvSpPr>
              <a:spLocks noChangeShapeType="1"/>
            </p:cNvSpPr>
            <p:nvPr/>
          </p:nvSpPr>
          <p:spPr bwMode="auto">
            <a:xfrm flipV="1">
              <a:off x="4538" y="2255"/>
              <a:ext cx="4" cy="269"/>
            </a:xfrm>
            <a:prstGeom prst="line">
              <a:avLst/>
            </a:prstGeom>
            <a:noFill/>
            <a:ln w="460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55"/>
            <p:cNvSpPr>
              <a:spLocks noChangeArrowheads="1"/>
            </p:cNvSpPr>
            <p:nvPr/>
          </p:nvSpPr>
          <p:spPr bwMode="auto">
            <a:xfrm>
              <a:off x="4617" y="2216"/>
              <a:ext cx="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207" name="Rectangle 156"/>
            <p:cNvSpPr>
              <a:spLocks noChangeArrowheads="1"/>
            </p:cNvSpPr>
            <p:nvPr/>
          </p:nvSpPr>
          <p:spPr bwMode="auto">
            <a:xfrm>
              <a:off x="4717" y="2216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L</a:t>
              </a:r>
              <a:endParaRPr lang="en-CA"/>
            </a:p>
          </p:txBody>
        </p:sp>
        <p:sp>
          <p:nvSpPr>
            <p:cNvPr id="208" name="Rectangle 157"/>
            <p:cNvSpPr>
              <a:spLocks noChangeArrowheads="1"/>
            </p:cNvSpPr>
            <p:nvPr/>
          </p:nvSpPr>
          <p:spPr bwMode="auto">
            <a:xfrm>
              <a:off x="4801" y="2216"/>
              <a:ext cx="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U</a:t>
              </a:r>
              <a:endParaRPr lang="en-CA"/>
            </a:p>
          </p:txBody>
        </p:sp>
        <p:sp>
          <p:nvSpPr>
            <p:cNvPr id="209" name="Rectangle 158"/>
            <p:cNvSpPr>
              <a:spLocks noChangeArrowheads="1"/>
            </p:cNvSpPr>
            <p:nvPr/>
          </p:nvSpPr>
          <p:spPr bwMode="auto">
            <a:xfrm>
              <a:off x="4905" y="2216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 </a:t>
              </a:r>
              <a:endParaRPr lang="en-CA"/>
            </a:p>
          </p:txBody>
        </p:sp>
        <p:sp>
          <p:nvSpPr>
            <p:cNvPr id="210" name="Rectangle 159"/>
            <p:cNvSpPr>
              <a:spLocks noChangeArrowheads="1"/>
            </p:cNvSpPr>
            <p:nvPr/>
          </p:nvSpPr>
          <p:spPr bwMode="auto">
            <a:xfrm>
              <a:off x="4952" y="221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o</a:t>
              </a:r>
              <a:endParaRPr lang="en-CA"/>
            </a:p>
          </p:txBody>
        </p:sp>
        <p:sp>
          <p:nvSpPr>
            <p:cNvPr id="211" name="Rectangle 160"/>
            <p:cNvSpPr>
              <a:spLocks noChangeArrowheads="1"/>
            </p:cNvSpPr>
            <p:nvPr/>
          </p:nvSpPr>
          <p:spPr bwMode="auto">
            <a:xfrm>
              <a:off x="5034" y="221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p</a:t>
              </a:r>
              <a:endParaRPr lang="en-CA"/>
            </a:p>
          </p:txBody>
        </p:sp>
        <p:sp>
          <p:nvSpPr>
            <p:cNvPr id="212" name="Rectangle 161"/>
            <p:cNvSpPr>
              <a:spLocks noChangeArrowheads="1"/>
            </p:cNvSpPr>
            <p:nvPr/>
          </p:nvSpPr>
          <p:spPr bwMode="auto">
            <a:xfrm>
              <a:off x="5122" y="221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5204" y="2216"/>
              <a:ext cx="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5254" y="221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5341" y="2216"/>
              <a:ext cx="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5382" y="2216"/>
              <a:ext cx="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5421" y="2216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o</a:t>
              </a:r>
              <a:endParaRPr lang="en-CA"/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5506" y="2216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n</a:t>
              </a:r>
              <a:endParaRPr lang="en-CA"/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4359" y="2284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700">
                  <a:latin typeface="Arial" pitchFamily="34" charset="0"/>
                </a:rPr>
                <a:t>4</a:t>
              </a:r>
              <a:endParaRPr lang="en-CA"/>
            </a:p>
          </p:txBody>
        </p:sp>
        <p:sp>
          <p:nvSpPr>
            <p:cNvPr id="220" name="Line 169"/>
            <p:cNvSpPr>
              <a:spLocks noChangeShapeType="1"/>
            </p:cNvSpPr>
            <p:nvPr/>
          </p:nvSpPr>
          <p:spPr bwMode="auto">
            <a:xfrm>
              <a:off x="4473" y="2345"/>
              <a:ext cx="124" cy="100"/>
            </a:xfrm>
            <a:prstGeom prst="line">
              <a:avLst/>
            </a:prstGeom>
            <a:noFill/>
            <a:ln w="301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2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Executing Load and Store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27</a:t>
            </a:fld>
            <a:endParaRPr lang="ar-EG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2480732"/>
            <a:ext cx="5499099" cy="3907368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Load and store operations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involves: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 lvl="1" algn="l" rtl="0">
              <a:lnSpc>
                <a:spcPct val="100000"/>
              </a:lnSpc>
              <a:spcBef>
                <a:spcPct val="20000"/>
              </a:spcBef>
            </a:pPr>
            <a:r>
              <a:rPr lang="en-US" sz="2100" dirty="0" smtClean="0">
                <a:solidFill>
                  <a:srgbClr val="FF0000"/>
                </a:solidFill>
                <a:latin typeface="Comic Sans MS" pitchFamily="66" charset="0"/>
              </a:rPr>
              <a:t>ALU</a:t>
            </a:r>
            <a:r>
              <a:rPr lang="en-US" sz="2100" dirty="0" smtClean="0">
                <a:latin typeface="Comic Sans MS" pitchFamily="66" charset="0"/>
              </a:rPr>
              <a:t> compute </a:t>
            </a:r>
            <a:r>
              <a:rPr lang="en-US" sz="2100" dirty="0">
                <a:latin typeface="Comic Sans MS" pitchFamily="66" charset="0"/>
              </a:rPr>
              <a:t>memory address by adding the base register (read from the Register File during decode) to the 16-bit signed-extended offset field in the instruction</a:t>
            </a:r>
          </a:p>
          <a:p>
            <a:pPr lvl="1" algn="l" rtl="0">
              <a:lnSpc>
                <a:spcPct val="100000"/>
              </a:lnSpc>
              <a:spcBef>
                <a:spcPct val="20000"/>
              </a:spcBef>
            </a:pPr>
            <a:r>
              <a:rPr lang="en-US" sz="2100" dirty="0">
                <a:solidFill>
                  <a:srgbClr val="FF0000"/>
                </a:solidFill>
                <a:latin typeface="Comic Sans MS" pitchFamily="66" charset="0"/>
              </a:rPr>
              <a:t>store</a:t>
            </a:r>
            <a:r>
              <a:rPr lang="en-US" sz="2100" dirty="0">
                <a:latin typeface="Comic Sans MS" pitchFamily="66" charset="0"/>
              </a:rPr>
              <a:t> value (read from the Register File during decode) written to the Data </a:t>
            </a:r>
            <a:r>
              <a:rPr lang="en-US" sz="2100" dirty="0" smtClean="0">
                <a:latin typeface="Comic Sans MS" pitchFamily="66" charset="0"/>
              </a:rPr>
              <a:t>Memory (needs a read control signal(</a:t>
            </a:r>
            <a:r>
              <a:rPr lang="en-US" sz="2100" dirty="0" err="1" smtClean="0">
                <a:solidFill>
                  <a:srgbClr val="0070C0"/>
                </a:solidFill>
                <a:latin typeface="Comic Sans MS" pitchFamily="66" charset="0"/>
              </a:rPr>
              <a:t>MemRead</a:t>
            </a:r>
            <a:r>
              <a:rPr lang="en-US" sz="2100" dirty="0" smtClean="0">
                <a:latin typeface="Comic Sans MS" pitchFamily="66" charset="0"/>
              </a:rPr>
              <a:t>))</a:t>
            </a:r>
            <a:endParaRPr lang="en-US" sz="2100" dirty="0">
              <a:latin typeface="Comic Sans MS" pitchFamily="66" charset="0"/>
            </a:endParaRPr>
          </a:p>
          <a:p>
            <a:pPr lvl="1" algn="l" rtl="0"/>
            <a:r>
              <a:rPr lang="en-US" sz="2100" dirty="0">
                <a:solidFill>
                  <a:srgbClr val="FF0000"/>
                </a:solidFill>
                <a:latin typeface="Comic Sans MS" pitchFamily="66" charset="0"/>
              </a:rPr>
              <a:t>load</a:t>
            </a:r>
            <a:r>
              <a:rPr lang="en-US" sz="21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2100" dirty="0">
                <a:latin typeface="Comic Sans MS" pitchFamily="66" charset="0"/>
              </a:rPr>
              <a:t>value, read from the Data Memory, written to the Register File (needs a </a:t>
            </a:r>
            <a:r>
              <a:rPr lang="en-US" sz="2100" dirty="0" smtClean="0">
                <a:latin typeface="Comic Sans MS" pitchFamily="66" charset="0"/>
              </a:rPr>
              <a:t>write </a:t>
            </a:r>
            <a:r>
              <a:rPr lang="en-US" sz="2100" dirty="0">
                <a:latin typeface="Comic Sans MS" pitchFamily="66" charset="0"/>
              </a:rPr>
              <a:t>control </a:t>
            </a:r>
            <a:r>
              <a:rPr lang="en-US" sz="2100" dirty="0" smtClean="0">
                <a:latin typeface="Comic Sans MS" pitchFamily="66" charset="0"/>
              </a:rPr>
              <a:t>signal(</a:t>
            </a:r>
            <a:r>
              <a:rPr lang="en-US" sz="2100" dirty="0" err="1" smtClean="0">
                <a:solidFill>
                  <a:srgbClr val="0070C0"/>
                </a:solidFill>
                <a:latin typeface="Comic Sans MS" pitchFamily="66" charset="0"/>
              </a:rPr>
              <a:t>MemWrite</a:t>
            </a:r>
            <a:r>
              <a:rPr lang="en-US" sz="2100" dirty="0" smtClean="0">
                <a:latin typeface="Comic Sans MS" pitchFamily="66" charset="0"/>
              </a:rPr>
              <a:t>))</a:t>
            </a:r>
            <a:endParaRPr lang="en-US" sz="2100" dirty="0">
              <a:latin typeface="Comic Sans MS" pitchFamily="66" charset="0"/>
            </a:endParaRPr>
          </a:p>
          <a:p>
            <a:pPr lvl="1" algn="l" rtl="0">
              <a:lnSpc>
                <a:spcPct val="100000"/>
              </a:lnSpc>
              <a:spcBef>
                <a:spcPct val="20000"/>
              </a:spcBef>
            </a:pPr>
            <a:endParaRPr lang="en-US" sz="2100" dirty="0"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514600"/>
            <a:ext cx="2190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121150"/>
            <a:ext cx="3352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Executing Load and Store </a:t>
            </a:r>
            <a:r>
              <a:rPr lang="en-US" b="1" dirty="0" smtClean="0"/>
              <a:t>Operations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28</a:t>
            </a:fld>
            <a:endParaRPr lang="ar-EG"/>
          </a:p>
        </p:txBody>
      </p:sp>
      <p:grpSp>
        <p:nvGrpSpPr>
          <p:cNvPr id="5" name="Group 255"/>
          <p:cNvGrpSpPr>
            <a:grpSpLocks/>
          </p:cNvGrpSpPr>
          <p:nvPr/>
        </p:nvGrpSpPr>
        <p:grpSpPr bwMode="auto">
          <a:xfrm>
            <a:off x="1104900" y="2666152"/>
            <a:ext cx="9893300" cy="3379048"/>
            <a:chOff x="184" y="2107"/>
            <a:chExt cx="5413" cy="1856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4" y="2110"/>
              <a:ext cx="5413" cy="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190" y="2138"/>
              <a:ext cx="5381" cy="1817"/>
              <a:chOff x="190" y="2138"/>
              <a:chExt cx="5381" cy="1817"/>
            </a:xfrm>
          </p:grpSpPr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 flipV="1">
                <a:off x="3182" y="2138"/>
                <a:ext cx="0" cy="185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377" y="2891"/>
                <a:ext cx="1706" cy="326"/>
              </a:xfrm>
              <a:custGeom>
                <a:avLst/>
                <a:gdLst>
                  <a:gd name="T0" fmla="*/ 1706 w 1706"/>
                  <a:gd name="T1" fmla="*/ 326 h 326"/>
                  <a:gd name="T2" fmla="*/ 164 w 1706"/>
                  <a:gd name="T3" fmla="*/ 326 h 326"/>
                  <a:gd name="T4" fmla="*/ 164 w 1706"/>
                  <a:gd name="T5" fmla="*/ 0 h 326"/>
                  <a:gd name="T6" fmla="*/ 0 w 1706"/>
                  <a:gd name="T7" fmla="*/ 0 h 3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06" h="326">
                    <a:moveTo>
                      <a:pt x="1706" y="326"/>
                    </a:moveTo>
                    <a:lnTo>
                      <a:pt x="164" y="326"/>
                    </a:ln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816" y="2261"/>
                <a:ext cx="1112" cy="1265"/>
              </a:xfrm>
              <a:custGeom>
                <a:avLst/>
                <a:gdLst>
                  <a:gd name="T0" fmla="*/ 311 w 1112"/>
                  <a:gd name="T1" fmla="*/ 0 h 1265"/>
                  <a:gd name="T2" fmla="*/ 0 w 1112"/>
                  <a:gd name="T3" fmla="*/ 2 h 1265"/>
                  <a:gd name="T4" fmla="*/ 0 w 1112"/>
                  <a:gd name="T5" fmla="*/ 1265 h 1265"/>
                  <a:gd name="T6" fmla="*/ 1112 w 1112"/>
                  <a:gd name="T7" fmla="*/ 1265 h 12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2" h="1265">
                    <a:moveTo>
                      <a:pt x="311" y="0"/>
                    </a:moveTo>
                    <a:lnTo>
                      <a:pt x="0" y="2"/>
                    </a:lnTo>
                    <a:lnTo>
                      <a:pt x="0" y="1265"/>
                    </a:lnTo>
                    <a:lnTo>
                      <a:pt x="1112" y="1265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>
                <a:off x="2381" y="2386"/>
                <a:ext cx="474" cy="3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1114" y="2743"/>
                <a:ext cx="54" cy="42"/>
              </a:xfrm>
              <a:custGeom>
                <a:avLst/>
                <a:gdLst>
                  <a:gd name="T0" fmla="*/ 0 w 54"/>
                  <a:gd name="T1" fmla="*/ 0 h 42"/>
                  <a:gd name="T2" fmla="*/ 3 w 54"/>
                  <a:gd name="T3" fmla="*/ 42 h 42"/>
                  <a:gd name="T4" fmla="*/ 54 w 54"/>
                  <a:gd name="T5" fmla="*/ 22 h 42"/>
                  <a:gd name="T6" fmla="*/ 3 w 54"/>
                  <a:gd name="T7" fmla="*/ 0 h 42"/>
                  <a:gd name="T8" fmla="*/ 3 w 54"/>
                  <a:gd name="T9" fmla="*/ 0 h 42"/>
                  <a:gd name="T10" fmla="*/ 0 w 54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3" y="42"/>
                    </a:lnTo>
                    <a:lnTo>
                      <a:pt x="54" y="2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H="1" flipV="1">
                <a:off x="1759" y="3471"/>
                <a:ext cx="76" cy="10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69" y="2519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>
                <a:off x="303" y="2519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n</a:t>
                </a:r>
                <a:endParaRPr lang="en-CA"/>
              </a:p>
            </p:txBody>
          </p:sp>
          <p:sp>
            <p:nvSpPr>
              <p:cNvPr id="56" name="Rectangle 17"/>
              <p:cNvSpPr>
                <a:spLocks noChangeArrowheads="1"/>
              </p:cNvSpPr>
              <p:nvPr/>
            </p:nvSpPr>
            <p:spPr bwMode="auto">
              <a:xfrm>
                <a:off x="365" y="2519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s</a:t>
                </a:r>
                <a:endParaRPr lang="en-CA"/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415" y="2519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445" y="2519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59" name="Rectangle 20"/>
              <p:cNvSpPr>
                <a:spLocks noChangeArrowheads="1"/>
              </p:cNvSpPr>
              <p:nvPr/>
            </p:nvSpPr>
            <p:spPr bwMode="auto">
              <a:xfrm>
                <a:off x="482" y="2519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u</a:t>
                </a:r>
                <a:endParaRPr lang="en-CA"/>
              </a:p>
            </p:txBody>
          </p:sp>
          <p:sp>
            <p:nvSpPr>
              <p:cNvPr id="60" name="Rectangle 21"/>
              <p:cNvSpPr>
                <a:spLocks noChangeArrowheads="1"/>
              </p:cNvSpPr>
              <p:nvPr/>
            </p:nvSpPr>
            <p:spPr bwMode="auto">
              <a:xfrm>
                <a:off x="541" y="2519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c</a:t>
                </a:r>
                <a:endParaRPr lang="en-CA"/>
              </a:p>
            </p:txBody>
          </p:sp>
          <p:sp>
            <p:nvSpPr>
              <p:cNvPr id="61" name="Rectangle 22"/>
              <p:cNvSpPr>
                <a:spLocks noChangeArrowheads="1"/>
              </p:cNvSpPr>
              <p:nvPr/>
            </p:nvSpPr>
            <p:spPr bwMode="auto">
              <a:xfrm>
                <a:off x="591" y="2519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617" y="2519"/>
                <a:ext cx="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63" name="Rectangle 24"/>
              <p:cNvSpPr>
                <a:spLocks noChangeArrowheads="1"/>
              </p:cNvSpPr>
              <p:nvPr/>
            </p:nvSpPr>
            <p:spPr bwMode="auto">
              <a:xfrm>
                <a:off x="648" y="2519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o</a:t>
                </a:r>
                <a:endParaRPr lang="en-CA"/>
              </a:p>
            </p:txBody>
          </p:sp>
          <p:sp>
            <p:nvSpPr>
              <p:cNvPr id="64" name="Rectangle 25"/>
              <p:cNvSpPr>
                <a:spLocks noChangeArrowheads="1"/>
              </p:cNvSpPr>
              <p:nvPr/>
            </p:nvSpPr>
            <p:spPr bwMode="auto">
              <a:xfrm>
                <a:off x="707" y="2519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n</a:t>
                </a:r>
                <a:endParaRPr lang="en-CA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4128" y="2414"/>
                <a:ext cx="1203" cy="982"/>
              </a:xfrm>
              <a:custGeom>
                <a:avLst/>
                <a:gdLst>
                  <a:gd name="T0" fmla="*/ 1203 w 1203"/>
                  <a:gd name="T1" fmla="*/ 982 h 982"/>
                  <a:gd name="T2" fmla="*/ 1203 w 1203"/>
                  <a:gd name="T3" fmla="*/ 0 h 982"/>
                  <a:gd name="T4" fmla="*/ 0 w 1203"/>
                  <a:gd name="T5" fmla="*/ 0 h 982"/>
                  <a:gd name="T6" fmla="*/ 0 w 1203"/>
                  <a:gd name="T7" fmla="*/ 982 h 982"/>
                  <a:gd name="T8" fmla="*/ 1203 w 1203"/>
                  <a:gd name="T9" fmla="*/ 982 h 982"/>
                  <a:gd name="T10" fmla="*/ 1203 w 1203"/>
                  <a:gd name="T11" fmla="*/ 982 h 9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3" h="982">
                    <a:moveTo>
                      <a:pt x="1203" y="982"/>
                    </a:moveTo>
                    <a:lnTo>
                      <a:pt x="1203" y="0"/>
                    </a:lnTo>
                    <a:lnTo>
                      <a:pt x="0" y="0"/>
                    </a:lnTo>
                    <a:lnTo>
                      <a:pt x="0" y="982"/>
                    </a:lnTo>
                    <a:lnTo>
                      <a:pt x="1203" y="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4128" y="2414"/>
                <a:ext cx="1203" cy="982"/>
              </a:xfrm>
              <a:custGeom>
                <a:avLst/>
                <a:gdLst>
                  <a:gd name="T0" fmla="*/ 1203 w 1203"/>
                  <a:gd name="T1" fmla="*/ 982 h 982"/>
                  <a:gd name="T2" fmla="*/ 1203 w 1203"/>
                  <a:gd name="T3" fmla="*/ 0 h 982"/>
                  <a:gd name="T4" fmla="*/ 0 w 1203"/>
                  <a:gd name="T5" fmla="*/ 0 h 982"/>
                  <a:gd name="T6" fmla="*/ 0 w 1203"/>
                  <a:gd name="T7" fmla="*/ 982 h 982"/>
                  <a:gd name="T8" fmla="*/ 1203 w 1203"/>
                  <a:gd name="T9" fmla="*/ 982 h 982"/>
                  <a:gd name="T10" fmla="*/ 1203 w 1203"/>
                  <a:gd name="T11" fmla="*/ 982 h 9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3" h="982">
                    <a:moveTo>
                      <a:pt x="1203" y="982"/>
                    </a:moveTo>
                    <a:lnTo>
                      <a:pt x="1203" y="0"/>
                    </a:lnTo>
                    <a:lnTo>
                      <a:pt x="0" y="0"/>
                    </a:lnTo>
                    <a:lnTo>
                      <a:pt x="0" y="982"/>
                    </a:lnTo>
                    <a:lnTo>
                      <a:pt x="1203" y="982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1114" y="2241"/>
                <a:ext cx="54" cy="42"/>
              </a:xfrm>
              <a:custGeom>
                <a:avLst/>
                <a:gdLst>
                  <a:gd name="T0" fmla="*/ 0 w 54"/>
                  <a:gd name="T1" fmla="*/ 0 h 42"/>
                  <a:gd name="T2" fmla="*/ 3 w 54"/>
                  <a:gd name="T3" fmla="*/ 42 h 42"/>
                  <a:gd name="T4" fmla="*/ 54 w 54"/>
                  <a:gd name="T5" fmla="*/ 22 h 42"/>
                  <a:gd name="T6" fmla="*/ 3 w 54"/>
                  <a:gd name="T7" fmla="*/ 0 h 42"/>
                  <a:gd name="T8" fmla="*/ 3 w 54"/>
                  <a:gd name="T9" fmla="*/ 0 h 42"/>
                  <a:gd name="T10" fmla="*/ 0 w 54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3" y="42"/>
                    </a:lnTo>
                    <a:lnTo>
                      <a:pt x="54" y="2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1114" y="2994"/>
                <a:ext cx="54" cy="43"/>
              </a:xfrm>
              <a:custGeom>
                <a:avLst/>
                <a:gdLst>
                  <a:gd name="T0" fmla="*/ 0 w 54"/>
                  <a:gd name="T1" fmla="*/ 0 h 43"/>
                  <a:gd name="T2" fmla="*/ 3 w 54"/>
                  <a:gd name="T3" fmla="*/ 43 h 43"/>
                  <a:gd name="T4" fmla="*/ 54 w 54"/>
                  <a:gd name="T5" fmla="*/ 22 h 43"/>
                  <a:gd name="T6" fmla="*/ 3 w 54"/>
                  <a:gd name="T7" fmla="*/ 0 h 43"/>
                  <a:gd name="T8" fmla="*/ 3 w 54"/>
                  <a:gd name="T9" fmla="*/ 0 h 43"/>
                  <a:gd name="T10" fmla="*/ 0 w 5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3">
                    <a:moveTo>
                      <a:pt x="0" y="0"/>
                    </a:moveTo>
                    <a:lnTo>
                      <a:pt x="3" y="43"/>
                    </a:lnTo>
                    <a:lnTo>
                      <a:pt x="54" y="2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839" y="2868"/>
                <a:ext cx="55" cy="43"/>
              </a:xfrm>
              <a:custGeom>
                <a:avLst/>
                <a:gdLst>
                  <a:gd name="T0" fmla="*/ 0 w 55"/>
                  <a:gd name="T1" fmla="*/ 0 h 43"/>
                  <a:gd name="T2" fmla="*/ 0 w 55"/>
                  <a:gd name="T3" fmla="*/ 43 h 43"/>
                  <a:gd name="T4" fmla="*/ 55 w 55"/>
                  <a:gd name="T5" fmla="*/ 23 h 43"/>
                  <a:gd name="T6" fmla="*/ 0 w 55"/>
                  <a:gd name="T7" fmla="*/ 0 h 43"/>
                  <a:gd name="T8" fmla="*/ 0 w 5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3">
                    <a:moveTo>
                      <a:pt x="0" y="0"/>
                    </a:moveTo>
                    <a:lnTo>
                      <a:pt x="0" y="43"/>
                    </a:lnTo>
                    <a:lnTo>
                      <a:pt x="5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839" y="2366"/>
                <a:ext cx="55" cy="43"/>
              </a:xfrm>
              <a:custGeom>
                <a:avLst/>
                <a:gdLst>
                  <a:gd name="T0" fmla="*/ 0 w 55"/>
                  <a:gd name="T1" fmla="*/ 0 h 43"/>
                  <a:gd name="T2" fmla="*/ 0 w 55"/>
                  <a:gd name="T3" fmla="*/ 43 h 43"/>
                  <a:gd name="T4" fmla="*/ 55 w 55"/>
                  <a:gd name="T5" fmla="*/ 23 h 43"/>
                  <a:gd name="T6" fmla="*/ 0 w 55"/>
                  <a:gd name="T7" fmla="*/ 3 h 43"/>
                  <a:gd name="T8" fmla="*/ 0 w 55"/>
                  <a:gd name="T9" fmla="*/ 3 h 43"/>
                  <a:gd name="T10" fmla="*/ 0 w 55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43">
                    <a:moveTo>
                      <a:pt x="0" y="0"/>
                    </a:moveTo>
                    <a:lnTo>
                      <a:pt x="0" y="43"/>
                    </a:lnTo>
                    <a:lnTo>
                      <a:pt x="55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4067" y="3197"/>
                <a:ext cx="55" cy="43"/>
              </a:xfrm>
              <a:custGeom>
                <a:avLst/>
                <a:gdLst>
                  <a:gd name="T0" fmla="*/ 0 w 55"/>
                  <a:gd name="T1" fmla="*/ 0 h 43"/>
                  <a:gd name="T2" fmla="*/ 0 w 55"/>
                  <a:gd name="T3" fmla="*/ 43 h 43"/>
                  <a:gd name="T4" fmla="*/ 55 w 55"/>
                  <a:gd name="T5" fmla="*/ 20 h 43"/>
                  <a:gd name="T6" fmla="*/ 0 w 55"/>
                  <a:gd name="T7" fmla="*/ 0 h 43"/>
                  <a:gd name="T8" fmla="*/ 0 w 5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3">
                    <a:moveTo>
                      <a:pt x="0" y="0"/>
                    </a:moveTo>
                    <a:lnTo>
                      <a:pt x="0" y="43"/>
                    </a:lnTo>
                    <a:lnTo>
                      <a:pt x="55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1916" y="3504"/>
                <a:ext cx="57" cy="42"/>
              </a:xfrm>
              <a:custGeom>
                <a:avLst/>
                <a:gdLst>
                  <a:gd name="T0" fmla="*/ 0 w 57"/>
                  <a:gd name="T1" fmla="*/ 0 h 42"/>
                  <a:gd name="T2" fmla="*/ 3 w 57"/>
                  <a:gd name="T3" fmla="*/ 42 h 42"/>
                  <a:gd name="T4" fmla="*/ 57 w 57"/>
                  <a:gd name="T5" fmla="*/ 22 h 42"/>
                  <a:gd name="T6" fmla="*/ 3 w 57"/>
                  <a:gd name="T7" fmla="*/ 2 h 42"/>
                  <a:gd name="T8" fmla="*/ 3 w 57"/>
                  <a:gd name="T9" fmla="*/ 2 h 42"/>
                  <a:gd name="T10" fmla="*/ 0 w 57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42">
                    <a:moveTo>
                      <a:pt x="0" y="0"/>
                    </a:moveTo>
                    <a:lnTo>
                      <a:pt x="3" y="42"/>
                    </a:lnTo>
                    <a:lnTo>
                      <a:pt x="57" y="2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34"/>
              <p:cNvSpPr>
                <a:spLocks noChangeArrowheads="1"/>
              </p:cNvSpPr>
              <p:nvPr/>
            </p:nvSpPr>
            <p:spPr bwMode="auto">
              <a:xfrm>
                <a:off x="1765" y="3360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1</a:t>
                </a:r>
                <a:endParaRPr lang="en-CA"/>
              </a:p>
            </p:txBody>
          </p:sp>
          <p:sp>
            <p:nvSpPr>
              <p:cNvPr id="74" name="Rectangle 35"/>
              <p:cNvSpPr>
                <a:spLocks noChangeArrowheads="1"/>
              </p:cNvSpPr>
              <p:nvPr/>
            </p:nvSpPr>
            <p:spPr bwMode="auto">
              <a:xfrm>
                <a:off x="1823" y="3360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6</a:t>
                </a:r>
                <a:endParaRPr lang="en-CA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/>
            </p:nvSpPr>
            <p:spPr bwMode="auto">
              <a:xfrm flipH="1" flipV="1">
                <a:off x="2458" y="3471"/>
                <a:ext cx="80" cy="10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 flipH="1" flipV="1">
                <a:off x="3134" y="2183"/>
                <a:ext cx="96" cy="98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38"/>
              <p:cNvSpPr>
                <a:spLocks noChangeArrowheads="1"/>
              </p:cNvSpPr>
              <p:nvPr/>
            </p:nvSpPr>
            <p:spPr bwMode="auto">
              <a:xfrm>
                <a:off x="2467" y="3360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3</a:t>
                </a:r>
                <a:endParaRPr lang="en-CA"/>
              </a:p>
            </p:txBody>
          </p:sp>
          <p:sp>
            <p:nvSpPr>
              <p:cNvPr id="78" name="Rectangle 39"/>
              <p:cNvSpPr>
                <a:spLocks noChangeArrowheads="1"/>
              </p:cNvSpPr>
              <p:nvPr/>
            </p:nvSpPr>
            <p:spPr bwMode="auto">
              <a:xfrm>
                <a:off x="2525" y="3360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2</a:t>
                </a:r>
                <a:endParaRPr lang="en-CA"/>
              </a:p>
            </p:txBody>
          </p:sp>
          <p:sp>
            <p:nvSpPr>
              <p:cNvPr id="79" name="Freeform 40"/>
              <p:cNvSpPr>
                <a:spLocks/>
              </p:cNvSpPr>
              <p:nvPr/>
            </p:nvSpPr>
            <p:spPr bwMode="auto">
              <a:xfrm>
                <a:off x="1114" y="2492"/>
                <a:ext cx="54" cy="42"/>
              </a:xfrm>
              <a:custGeom>
                <a:avLst/>
                <a:gdLst>
                  <a:gd name="T0" fmla="*/ 0 w 54"/>
                  <a:gd name="T1" fmla="*/ 0 h 42"/>
                  <a:gd name="T2" fmla="*/ 3 w 54"/>
                  <a:gd name="T3" fmla="*/ 42 h 42"/>
                  <a:gd name="T4" fmla="*/ 54 w 54"/>
                  <a:gd name="T5" fmla="*/ 22 h 42"/>
                  <a:gd name="T6" fmla="*/ 3 w 54"/>
                  <a:gd name="T7" fmla="*/ 0 h 42"/>
                  <a:gd name="T8" fmla="*/ 3 w 54"/>
                  <a:gd name="T9" fmla="*/ 0 h 42"/>
                  <a:gd name="T10" fmla="*/ 0 w 54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3" y="42"/>
                    </a:lnTo>
                    <a:lnTo>
                      <a:pt x="54" y="2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1178" y="2148"/>
                <a:ext cx="1203" cy="984"/>
              </a:xfrm>
              <a:custGeom>
                <a:avLst/>
                <a:gdLst>
                  <a:gd name="T0" fmla="*/ 1199 w 1203"/>
                  <a:gd name="T1" fmla="*/ 981 h 984"/>
                  <a:gd name="T2" fmla="*/ 1203 w 1203"/>
                  <a:gd name="T3" fmla="*/ 0 h 984"/>
                  <a:gd name="T4" fmla="*/ 0 w 1203"/>
                  <a:gd name="T5" fmla="*/ 0 h 984"/>
                  <a:gd name="T6" fmla="*/ 0 w 1203"/>
                  <a:gd name="T7" fmla="*/ 984 h 984"/>
                  <a:gd name="T8" fmla="*/ 1203 w 1203"/>
                  <a:gd name="T9" fmla="*/ 984 h 984"/>
                  <a:gd name="T10" fmla="*/ 1203 w 1203"/>
                  <a:gd name="T11" fmla="*/ 984 h 984"/>
                  <a:gd name="T12" fmla="*/ 1199 w 1203"/>
                  <a:gd name="T13" fmla="*/ 981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3" h="984">
                    <a:moveTo>
                      <a:pt x="1199" y="981"/>
                    </a:moveTo>
                    <a:lnTo>
                      <a:pt x="1203" y="0"/>
                    </a:lnTo>
                    <a:lnTo>
                      <a:pt x="0" y="0"/>
                    </a:lnTo>
                    <a:lnTo>
                      <a:pt x="0" y="984"/>
                    </a:lnTo>
                    <a:lnTo>
                      <a:pt x="1203" y="984"/>
                    </a:lnTo>
                    <a:lnTo>
                      <a:pt x="1199" y="9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1178" y="2148"/>
                <a:ext cx="1203" cy="984"/>
              </a:xfrm>
              <a:custGeom>
                <a:avLst/>
                <a:gdLst>
                  <a:gd name="T0" fmla="*/ 1199 w 1203"/>
                  <a:gd name="T1" fmla="*/ 981 h 984"/>
                  <a:gd name="T2" fmla="*/ 1203 w 1203"/>
                  <a:gd name="T3" fmla="*/ 0 h 984"/>
                  <a:gd name="T4" fmla="*/ 0 w 1203"/>
                  <a:gd name="T5" fmla="*/ 0 h 984"/>
                  <a:gd name="T6" fmla="*/ 0 w 1203"/>
                  <a:gd name="T7" fmla="*/ 984 h 984"/>
                  <a:gd name="T8" fmla="*/ 1203 w 1203"/>
                  <a:gd name="T9" fmla="*/ 984 h 984"/>
                  <a:gd name="T10" fmla="*/ 1203 w 1203"/>
                  <a:gd name="T11" fmla="*/ 984 h 9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3" h="984">
                    <a:moveTo>
                      <a:pt x="1199" y="981"/>
                    </a:moveTo>
                    <a:lnTo>
                      <a:pt x="1203" y="0"/>
                    </a:lnTo>
                    <a:lnTo>
                      <a:pt x="0" y="0"/>
                    </a:lnTo>
                    <a:lnTo>
                      <a:pt x="0" y="984"/>
                    </a:lnTo>
                    <a:lnTo>
                      <a:pt x="1203" y="984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43"/>
              <p:cNvSpPr>
                <a:spLocks noChangeArrowheads="1"/>
              </p:cNvSpPr>
              <p:nvPr/>
            </p:nvSpPr>
            <p:spPr bwMode="auto">
              <a:xfrm>
                <a:off x="1757" y="2579"/>
                <a:ext cx="58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R</a:t>
                </a:r>
                <a:endParaRPr lang="en-CA" b="1"/>
              </a:p>
            </p:txBody>
          </p:sp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1828" y="2579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e</a:t>
                </a:r>
                <a:endParaRPr lang="en-CA" b="1"/>
              </a:p>
            </p:txBody>
          </p:sp>
          <p:sp>
            <p:nvSpPr>
              <p:cNvPr id="84" name="Rectangle 45"/>
              <p:cNvSpPr>
                <a:spLocks noChangeArrowheads="1"/>
              </p:cNvSpPr>
              <p:nvPr/>
            </p:nvSpPr>
            <p:spPr bwMode="auto">
              <a:xfrm>
                <a:off x="1885" y="2579"/>
                <a:ext cx="49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g</a:t>
                </a:r>
                <a:endParaRPr lang="en-CA" b="1"/>
              </a:p>
            </p:txBody>
          </p:sp>
          <p:sp>
            <p:nvSpPr>
              <p:cNvPr id="85" name="Rectangle 46"/>
              <p:cNvSpPr>
                <a:spLocks noChangeArrowheads="1"/>
              </p:cNvSpPr>
              <p:nvPr/>
            </p:nvSpPr>
            <p:spPr bwMode="auto">
              <a:xfrm>
                <a:off x="1940" y="2579"/>
                <a:ext cx="22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i</a:t>
                </a:r>
                <a:endParaRPr lang="en-CA" b="1"/>
              </a:p>
            </p:txBody>
          </p:sp>
          <p:sp>
            <p:nvSpPr>
              <p:cNvPr id="86" name="Rectangle 47"/>
              <p:cNvSpPr>
                <a:spLocks noChangeArrowheads="1"/>
              </p:cNvSpPr>
              <p:nvPr/>
            </p:nvSpPr>
            <p:spPr bwMode="auto">
              <a:xfrm>
                <a:off x="1969" y="2579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s</a:t>
                </a:r>
                <a:endParaRPr lang="en-CA" b="1"/>
              </a:p>
            </p:txBody>
          </p:sp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2020" y="2579"/>
                <a:ext cx="27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t</a:t>
                </a:r>
                <a:endParaRPr lang="en-CA" b="1"/>
              </a:p>
            </p:txBody>
          </p:sp>
          <p:sp>
            <p:nvSpPr>
              <p:cNvPr id="88" name="Rectangle 49"/>
              <p:cNvSpPr>
                <a:spLocks noChangeArrowheads="1"/>
              </p:cNvSpPr>
              <p:nvPr/>
            </p:nvSpPr>
            <p:spPr bwMode="auto">
              <a:xfrm>
                <a:off x="2053" y="2579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e</a:t>
                </a:r>
                <a:endParaRPr lang="en-CA" b="1"/>
              </a:p>
            </p:txBody>
          </p:sp>
          <p:sp>
            <p:nvSpPr>
              <p:cNvPr id="89" name="Rectangle 50"/>
              <p:cNvSpPr>
                <a:spLocks noChangeArrowheads="1"/>
              </p:cNvSpPr>
              <p:nvPr/>
            </p:nvSpPr>
            <p:spPr bwMode="auto">
              <a:xfrm>
                <a:off x="2107" y="2579"/>
                <a:ext cx="3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r</a:t>
                </a:r>
                <a:endParaRPr lang="en-CA" b="1"/>
              </a:p>
            </p:txBody>
          </p:sp>
          <p:sp>
            <p:nvSpPr>
              <p:cNvPr id="90" name="Rectangle 51"/>
              <p:cNvSpPr>
                <a:spLocks noChangeArrowheads="1"/>
              </p:cNvSpPr>
              <p:nvPr/>
            </p:nvSpPr>
            <p:spPr bwMode="auto">
              <a:xfrm>
                <a:off x="2149" y="2579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s</a:t>
                </a:r>
                <a:endParaRPr lang="en-CA" b="1"/>
              </a:p>
            </p:txBody>
          </p:sp>
          <p:sp>
            <p:nvSpPr>
              <p:cNvPr id="91" name="Rectangle 52"/>
              <p:cNvSpPr>
                <a:spLocks noChangeArrowheads="1"/>
              </p:cNvSpPr>
              <p:nvPr/>
            </p:nvSpPr>
            <p:spPr bwMode="auto">
              <a:xfrm>
                <a:off x="1267" y="2671"/>
                <a:ext cx="76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W</a:t>
                </a:r>
                <a:endParaRPr lang="en-CA"/>
              </a:p>
            </p:txBody>
          </p:sp>
          <p:sp>
            <p:nvSpPr>
              <p:cNvPr id="92" name="Rectangle 53"/>
              <p:cNvSpPr>
                <a:spLocks noChangeArrowheads="1"/>
              </p:cNvSpPr>
              <p:nvPr/>
            </p:nvSpPr>
            <p:spPr bwMode="auto">
              <a:xfrm>
                <a:off x="1352" y="2671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93" name="Rectangle 54"/>
              <p:cNvSpPr>
                <a:spLocks noChangeArrowheads="1"/>
              </p:cNvSpPr>
              <p:nvPr/>
            </p:nvSpPr>
            <p:spPr bwMode="auto">
              <a:xfrm>
                <a:off x="1384" y="2671"/>
                <a:ext cx="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94" name="Rectangle 55"/>
              <p:cNvSpPr>
                <a:spLocks noChangeArrowheads="1"/>
              </p:cNvSpPr>
              <p:nvPr/>
            </p:nvSpPr>
            <p:spPr bwMode="auto">
              <a:xfrm>
                <a:off x="1412" y="2671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95" name="Rectangle 56"/>
              <p:cNvSpPr>
                <a:spLocks noChangeArrowheads="1"/>
              </p:cNvSpPr>
              <p:nvPr/>
            </p:nvSpPr>
            <p:spPr bwMode="auto">
              <a:xfrm>
                <a:off x="1443" y="2671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96" name="Rectangle 57"/>
              <p:cNvSpPr>
                <a:spLocks noChangeArrowheads="1"/>
              </p:cNvSpPr>
              <p:nvPr/>
            </p:nvSpPr>
            <p:spPr bwMode="auto">
              <a:xfrm>
                <a:off x="1497" y="2671"/>
                <a:ext cx="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97" name="Rectangle 58"/>
              <p:cNvSpPr>
                <a:spLocks noChangeArrowheads="1"/>
              </p:cNvSpPr>
              <p:nvPr/>
            </p:nvSpPr>
            <p:spPr bwMode="auto">
              <a:xfrm>
                <a:off x="1253" y="2757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98" name="Rectangle 59"/>
              <p:cNvSpPr>
                <a:spLocks noChangeArrowheads="1"/>
              </p:cNvSpPr>
              <p:nvPr/>
            </p:nvSpPr>
            <p:spPr bwMode="auto">
              <a:xfrm>
                <a:off x="1289" y="2757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99" name="Rectangle 60"/>
              <p:cNvSpPr>
                <a:spLocks noChangeArrowheads="1"/>
              </p:cNvSpPr>
              <p:nvPr/>
            </p:nvSpPr>
            <p:spPr bwMode="auto">
              <a:xfrm>
                <a:off x="1348" y="2757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g</a:t>
                </a:r>
                <a:endParaRPr lang="en-CA"/>
              </a:p>
            </p:txBody>
          </p:sp>
          <p:sp>
            <p:nvSpPr>
              <p:cNvPr id="100" name="Rectangle 61"/>
              <p:cNvSpPr>
                <a:spLocks noChangeArrowheads="1"/>
              </p:cNvSpPr>
              <p:nvPr/>
            </p:nvSpPr>
            <p:spPr bwMode="auto">
              <a:xfrm>
                <a:off x="1403" y="2757"/>
                <a:ext cx="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101" name="Rectangle 62"/>
              <p:cNvSpPr>
                <a:spLocks noChangeArrowheads="1"/>
              </p:cNvSpPr>
              <p:nvPr/>
            </p:nvSpPr>
            <p:spPr bwMode="auto">
              <a:xfrm>
                <a:off x="1432" y="2757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s</a:t>
                </a:r>
                <a:endParaRPr lang="en-CA"/>
              </a:p>
            </p:txBody>
          </p:sp>
          <p:sp>
            <p:nvSpPr>
              <p:cNvPr id="102" name="Rectangle 63"/>
              <p:cNvSpPr>
                <a:spLocks noChangeArrowheads="1"/>
              </p:cNvSpPr>
              <p:nvPr/>
            </p:nvSpPr>
            <p:spPr bwMode="auto">
              <a:xfrm>
                <a:off x="1483" y="2757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03" name="Rectangle 64"/>
              <p:cNvSpPr>
                <a:spLocks noChangeArrowheads="1"/>
              </p:cNvSpPr>
              <p:nvPr/>
            </p:nvSpPr>
            <p:spPr bwMode="auto">
              <a:xfrm>
                <a:off x="1514" y="2757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04" name="Rectangle 65"/>
              <p:cNvSpPr>
                <a:spLocks noChangeArrowheads="1"/>
              </p:cNvSpPr>
              <p:nvPr/>
            </p:nvSpPr>
            <p:spPr bwMode="auto">
              <a:xfrm>
                <a:off x="1574" y="2757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05" name="Rectangle 66"/>
              <p:cNvSpPr>
                <a:spLocks noChangeArrowheads="1"/>
              </p:cNvSpPr>
              <p:nvPr/>
            </p:nvSpPr>
            <p:spPr bwMode="auto">
              <a:xfrm>
                <a:off x="2067" y="2296"/>
                <a:ext cx="5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06" name="Rectangle 67"/>
              <p:cNvSpPr>
                <a:spLocks noChangeArrowheads="1"/>
              </p:cNvSpPr>
              <p:nvPr/>
            </p:nvSpPr>
            <p:spPr bwMode="auto">
              <a:xfrm>
                <a:off x="2140" y="22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07" name="Rectangle 68"/>
              <p:cNvSpPr>
                <a:spLocks noChangeArrowheads="1"/>
              </p:cNvSpPr>
              <p:nvPr/>
            </p:nvSpPr>
            <p:spPr bwMode="auto">
              <a:xfrm>
                <a:off x="2201" y="22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08" name="Rectangle 69"/>
              <p:cNvSpPr>
                <a:spLocks noChangeArrowheads="1"/>
              </p:cNvSpPr>
              <p:nvPr/>
            </p:nvSpPr>
            <p:spPr bwMode="auto">
              <a:xfrm>
                <a:off x="2260" y="22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09" name="Rectangle 70"/>
              <p:cNvSpPr>
                <a:spLocks noChangeArrowheads="1"/>
              </p:cNvSpPr>
              <p:nvPr/>
            </p:nvSpPr>
            <p:spPr bwMode="auto">
              <a:xfrm>
                <a:off x="2373" y="2296"/>
                <a:ext cx="1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2060" y="2378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11" name="Rectangle 72"/>
              <p:cNvSpPr>
                <a:spLocks noChangeArrowheads="1"/>
              </p:cNvSpPr>
              <p:nvPr/>
            </p:nvSpPr>
            <p:spPr bwMode="auto">
              <a:xfrm>
                <a:off x="2120" y="2378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12" name="Rectangle 73"/>
              <p:cNvSpPr>
                <a:spLocks noChangeArrowheads="1"/>
              </p:cNvSpPr>
              <p:nvPr/>
            </p:nvSpPr>
            <p:spPr bwMode="auto">
              <a:xfrm>
                <a:off x="2176" y="2378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13" name="Rectangle 74"/>
              <p:cNvSpPr>
                <a:spLocks noChangeArrowheads="1"/>
              </p:cNvSpPr>
              <p:nvPr/>
            </p:nvSpPr>
            <p:spPr bwMode="auto">
              <a:xfrm>
                <a:off x="2206" y="2378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14" name="Rectangle 75"/>
              <p:cNvSpPr>
                <a:spLocks noChangeArrowheads="1"/>
              </p:cNvSpPr>
              <p:nvPr/>
            </p:nvSpPr>
            <p:spPr bwMode="auto">
              <a:xfrm>
                <a:off x="2265" y="2378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 </a:t>
                </a:r>
                <a:endParaRPr lang="en-CA"/>
              </a:p>
            </p:txBody>
          </p:sp>
          <p:sp>
            <p:nvSpPr>
              <p:cNvPr id="115" name="Rectangle 76"/>
              <p:cNvSpPr>
                <a:spLocks noChangeArrowheads="1"/>
              </p:cNvSpPr>
              <p:nvPr/>
            </p:nvSpPr>
            <p:spPr bwMode="auto">
              <a:xfrm>
                <a:off x="2297" y="2378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1</a:t>
                </a:r>
                <a:endParaRPr lang="en-CA"/>
              </a:p>
            </p:txBody>
          </p:sp>
          <p:sp>
            <p:nvSpPr>
              <p:cNvPr id="116" name="Rectangle 77"/>
              <p:cNvSpPr>
                <a:spLocks noChangeArrowheads="1"/>
              </p:cNvSpPr>
              <p:nvPr/>
            </p:nvSpPr>
            <p:spPr bwMode="auto">
              <a:xfrm>
                <a:off x="2062" y="2797"/>
                <a:ext cx="5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17" name="Rectangle 78"/>
              <p:cNvSpPr>
                <a:spLocks noChangeArrowheads="1"/>
              </p:cNvSpPr>
              <p:nvPr/>
            </p:nvSpPr>
            <p:spPr bwMode="auto">
              <a:xfrm>
                <a:off x="2135" y="2797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18" name="Rectangle 79"/>
              <p:cNvSpPr>
                <a:spLocks noChangeArrowheads="1"/>
              </p:cNvSpPr>
              <p:nvPr/>
            </p:nvSpPr>
            <p:spPr bwMode="auto">
              <a:xfrm>
                <a:off x="2196" y="2797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19" name="Rectangle 80"/>
              <p:cNvSpPr>
                <a:spLocks noChangeArrowheads="1"/>
              </p:cNvSpPr>
              <p:nvPr/>
            </p:nvSpPr>
            <p:spPr bwMode="auto">
              <a:xfrm>
                <a:off x="2255" y="2797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20" name="Rectangle 81"/>
              <p:cNvSpPr>
                <a:spLocks noChangeArrowheads="1"/>
              </p:cNvSpPr>
              <p:nvPr/>
            </p:nvSpPr>
            <p:spPr bwMode="auto">
              <a:xfrm>
                <a:off x="2373" y="2797"/>
                <a:ext cx="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21" name="Rectangle 82"/>
              <p:cNvSpPr>
                <a:spLocks noChangeArrowheads="1"/>
              </p:cNvSpPr>
              <p:nvPr/>
            </p:nvSpPr>
            <p:spPr bwMode="auto">
              <a:xfrm>
                <a:off x="2060" y="288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22" name="Rectangle 83"/>
              <p:cNvSpPr>
                <a:spLocks noChangeArrowheads="1"/>
              </p:cNvSpPr>
              <p:nvPr/>
            </p:nvSpPr>
            <p:spPr bwMode="auto">
              <a:xfrm>
                <a:off x="2120" y="288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23" name="Rectangle 84"/>
              <p:cNvSpPr>
                <a:spLocks noChangeArrowheads="1"/>
              </p:cNvSpPr>
              <p:nvPr/>
            </p:nvSpPr>
            <p:spPr bwMode="auto">
              <a:xfrm>
                <a:off x="2176" y="2883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24" name="Rectangle 85"/>
              <p:cNvSpPr>
                <a:spLocks noChangeArrowheads="1"/>
              </p:cNvSpPr>
              <p:nvPr/>
            </p:nvSpPr>
            <p:spPr bwMode="auto">
              <a:xfrm>
                <a:off x="2206" y="288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25" name="Rectangle 86"/>
              <p:cNvSpPr>
                <a:spLocks noChangeArrowheads="1"/>
              </p:cNvSpPr>
              <p:nvPr/>
            </p:nvSpPr>
            <p:spPr bwMode="auto">
              <a:xfrm>
                <a:off x="2265" y="2883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 </a:t>
                </a:r>
                <a:endParaRPr lang="en-CA"/>
              </a:p>
            </p:txBody>
          </p:sp>
          <p:sp>
            <p:nvSpPr>
              <p:cNvPr id="126" name="Rectangle 87"/>
              <p:cNvSpPr>
                <a:spLocks noChangeArrowheads="1"/>
              </p:cNvSpPr>
              <p:nvPr/>
            </p:nvSpPr>
            <p:spPr bwMode="auto">
              <a:xfrm>
                <a:off x="2297" y="288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2</a:t>
                </a:r>
                <a:endParaRPr lang="en-CA"/>
              </a:p>
            </p:txBody>
          </p:sp>
          <p:sp>
            <p:nvSpPr>
              <p:cNvPr id="127" name="Rectangle 88"/>
              <p:cNvSpPr>
                <a:spLocks noChangeArrowheads="1"/>
              </p:cNvSpPr>
              <p:nvPr/>
            </p:nvSpPr>
            <p:spPr bwMode="auto">
              <a:xfrm>
                <a:off x="1258" y="2171"/>
                <a:ext cx="58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28" name="Rectangle 89"/>
              <p:cNvSpPr>
                <a:spLocks noChangeArrowheads="1"/>
              </p:cNvSpPr>
              <p:nvPr/>
            </p:nvSpPr>
            <p:spPr bwMode="auto">
              <a:xfrm>
                <a:off x="1331" y="2171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29" name="Rectangle 90"/>
              <p:cNvSpPr>
                <a:spLocks noChangeArrowheads="1"/>
              </p:cNvSpPr>
              <p:nvPr/>
            </p:nvSpPr>
            <p:spPr bwMode="auto">
              <a:xfrm>
                <a:off x="1389" y="2171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30" name="Rectangle 91"/>
              <p:cNvSpPr>
                <a:spLocks noChangeArrowheads="1"/>
              </p:cNvSpPr>
              <p:nvPr/>
            </p:nvSpPr>
            <p:spPr bwMode="auto">
              <a:xfrm>
                <a:off x="1451" y="2171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31" name="Rectangle 92"/>
              <p:cNvSpPr>
                <a:spLocks noChangeArrowheads="1"/>
              </p:cNvSpPr>
              <p:nvPr/>
            </p:nvSpPr>
            <p:spPr bwMode="auto">
              <a:xfrm>
                <a:off x="1504" y="2171"/>
                <a:ext cx="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32" name="Rectangle 93"/>
              <p:cNvSpPr>
                <a:spLocks noChangeArrowheads="1"/>
              </p:cNvSpPr>
              <p:nvPr/>
            </p:nvSpPr>
            <p:spPr bwMode="auto">
              <a:xfrm>
                <a:off x="1253" y="2253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33" name="Rectangle 94"/>
              <p:cNvSpPr>
                <a:spLocks noChangeArrowheads="1"/>
              </p:cNvSpPr>
              <p:nvPr/>
            </p:nvSpPr>
            <p:spPr bwMode="auto">
              <a:xfrm>
                <a:off x="1289" y="225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34" name="Rectangle 95"/>
              <p:cNvSpPr>
                <a:spLocks noChangeArrowheads="1"/>
              </p:cNvSpPr>
              <p:nvPr/>
            </p:nvSpPr>
            <p:spPr bwMode="auto">
              <a:xfrm>
                <a:off x="1348" y="225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g</a:t>
                </a:r>
                <a:endParaRPr lang="en-CA"/>
              </a:p>
            </p:txBody>
          </p:sp>
          <p:sp>
            <p:nvSpPr>
              <p:cNvPr id="135" name="Rectangle 96"/>
              <p:cNvSpPr>
                <a:spLocks noChangeArrowheads="1"/>
              </p:cNvSpPr>
              <p:nvPr/>
            </p:nvSpPr>
            <p:spPr bwMode="auto">
              <a:xfrm>
                <a:off x="1403" y="2253"/>
                <a:ext cx="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136" name="Rectangle 97"/>
              <p:cNvSpPr>
                <a:spLocks noChangeArrowheads="1"/>
              </p:cNvSpPr>
              <p:nvPr/>
            </p:nvSpPr>
            <p:spPr bwMode="auto">
              <a:xfrm>
                <a:off x="1432" y="2253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s</a:t>
                </a:r>
                <a:endParaRPr lang="en-CA"/>
              </a:p>
            </p:txBody>
          </p:sp>
          <p:sp>
            <p:nvSpPr>
              <p:cNvPr id="137" name="Rectangle 98"/>
              <p:cNvSpPr>
                <a:spLocks noChangeArrowheads="1"/>
              </p:cNvSpPr>
              <p:nvPr/>
            </p:nvSpPr>
            <p:spPr bwMode="auto">
              <a:xfrm>
                <a:off x="1483" y="2253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38" name="Rectangle 99"/>
              <p:cNvSpPr>
                <a:spLocks noChangeArrowheads="1"/>
              </p:cNvSpPr>
              <p:nvPr/>
            </p:nvSpPr>
            <p:spPr bwMode="auto">
              <a:xfrm>
                <a:off x="1514" y="225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39" name="Rectangle 100"/>
              <p:cNvSpPr>
                <a:spLocks noChangeArrowheads="1"/>
              </p:cNvSpPr>
              <p:nvPr/>
            </p:nvSpPr>
            <p:spPr bwMode="auto">
              <a:xfrm>
                <a:off x="1574" y="2253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40" name="Rectangle 101"/>
              <p:cNvSpPr>
                <a:spLocks noChangeArrowheads="1"/>
              </p:cNvSpPr>
              <p:nvPr/>
            </p:nvSpPr>
            <p:spPr bwMode="auto">
              <a:xfrm>
                <a:off x="1608" y="2253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 </a:t>
                </a:r>
                <a:endParaRPr lang="en-CA"/>
              </a:p>
            </p:txBody>
          </p:sp>
          <p:sp>
            <p:nvSpPr>
              <p:cNvPr id="141" name="Rectangle 102"/>
              <p:cNvSpPr>
                <a:spLocks noChangeArrowheads="1"/>
              </p:cNvSpPr>
              <p:nvPr/>
            </p:nvSpPr>
            <p:spPr bwMode="auto">
              <a:xfrm>
                <a:off x="1640" y="2253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1</a:t>
                </a:r>
                <a:endParaRPr lang="en-CA"/>
              </a:p>
            </p:txBody>
          </p:sp>
          <p:sp>
            <p:nvSpPr>
              <p:cNvPr id="142" name="Rectangle 103"/>
              <p:cNvSpPr>
                <a:spLocks noChangeArrowheads="1"/>
              </p:cNvSpPr>
              <p:nvPr/>
            </p:nvSpPr>
            <p:spPr bwMode="auto">
              <a:xfrm>
                <a:off x="1258" y="2421"/>
                <a:ext cx="5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43" name="Rectangle 104"/>
              <p:cNvSpPr>
                <a:spLocks noChangeArrowheads="1"/>
              </p:cNvSpPr>
              <p:nvPr/>
            </p:nvSpPr>
            <p:spPr bwMode="auto">
              <a:xfrm>
                <a:off x="1331" y="2421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44" name="Rectangle 105"/>
              <p:cNvSpPr>
                <a:spLocks noChangeArrowheads="1"/>
              </p:cNvSpPr>
              <p:nvPr/>
            </p:nvSpPr>
            <p:spPr bwMode="auto">
              <a:xfrm>
                <a:off x="1389" y="2421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45" name="Rectangle 106"/>
              <p:cNvSpPr>
                <a:spLocks noChangeArrowheads="1"/>
              </p:cNvSpPr>
              <p:nvPr/>
            </p:nvSpPr>
            <p:spPr bwMode="auto">
              <a:xfrm>
                <a:off x="1451" y="2421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46" name="Rectangle 107"/>
              <p:cNvSpPr>
                <a:spLocks noChangeArrowheads="1"/>
              </p:cNvSpPr>
              <p:nvPr/>
            </p:nvSpPr>
            <p:spPr bwMode="auto">
              <a:xfrm>
                <a:off x="1504" y="2421"/>
                <a:ext cx="1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7" name="Rectangle 108"/>
              <p:cNvSpPr>
                <a:spLocks noChangeArrowheads="1"/>
              </p:cNvSpPr>
              <p:nvPr/>
            </p:nvSpPr>
            <p:spPr bwMode="auto">
              <a:xfrm>
                <a:off x="1253" y="2504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48" name="Rectangle 109"/>
              <p:cNvSpPr>
                <a:spLocks noChangeArrowheads="1"/>
              </p:cNvSpPr>
              <p:nvPr/>
            </p:nvSpPr>
            <p:spPr bwMode="auto">
              <a:xfrm>
                <a:off x="1289" y="2504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49" name="Rectangle 110"/>
              <p:cNvSpPr>
                <a:spLocks noChangeArrowheads="1"/>
              </p:cNvSpPr>
              <p:nvPr/>
            </p:nvSpPr>
            <p:spPr bwMode="auto">
              <a:xfrm>
                <a:off x="1348" y="2504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g</a:t>
                </a:r>
                <a:endParaRPr lang="en-CA"/>
              </a:p>
            </p:txBody>
          </p:sp>
          <p:sp>
            <p:nvSpPr>
              <p:cNvPr id="150" name="Rectangle 111"/>
              <p:cNvSpPr>
                <a:spLocks noChangeArrowheads="1"/>
              </p:cNvSpPr>
              <p:nvPr/>
            </p:nvSpPr>
            <p:spPr bwMode="auto">
              <a:xfrm>
                <a:off x="1403" y="2504"/>
                <a:ext cx="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151" name="Rectangle 112"/>
              <p:cNvSpPr>
                <a:spLocks noChangeArrowheads="1"/>
              </p:cNvSpPr>
              <p:nvPr/>
            </p:nvSpPr>
            <p:spPr bwMode="auto">
              <a:xfrm>
                <a:off x="1432" y="2504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s</a:t>
                </a:r>
                <a:endParaRPr lang="en-CA"/>
              </a:p>
            </p:txBody>
          </p:sp>
          <p:sp>
            <p:nvSpPr>
              <p:cNvPr id="152" name="Rectangle 113"/>
              <p:cNvSpPr>
                <a:spLocks noChangeArrowheads="1"/>
              </p:cNvSpPr>
              <p:nvPr/>
            </p:nvSpPr>
            <p:spPr bwMode="auto">
              <a:xfrm>
                <a:off x="1483" y="2504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53" name="Rectangle 114"/>
              <p:cNvSpPr>
                <a:spLocks noChangeArrowheads="1"/>
              </p:cNvSpPr>
              <p:nvPr/>
            </p:nvSpPr>
            <p:spPr bwMode="auto">
              <a:xfrm>
                <a:off x="1514" y="2504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54" name="Rectangle 115"/>
              <p:cNvSpPr>
                <a:spLocks noChangeArrowheads="1"/>
              </p:cNvSpPr>
              <p:nvPr/>
            </p:nvSpPr>
            <p:spPr bwMode="auto">
              <a:xfrm>
                <a:off x="1574" y="2504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55" name="Rectangle 116"/>
              <p:cNvSpPr>
                <a:spLocks noChangeArrowheads="1"/>
              </p:cNvSpPr>
              <p:nvPr/>
            </p:nvSpPr>
            <p:spPr bwMode="auto">
              <a:xfrm>
                <a:off x="1608" y="2504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 </a:t>
                </a:r>
                <a:endParaRPr lang="en-CA"/>
              </a:p>
            </p:txBody>
          </p:sp>
          <p:sp>
            <p:nvSpPr>
              <p:cNvPr id="156" name="Rectangle 117"/>
              <p:cNvSpPr>
                <a:spLocks noChangeArrowheads="1"/>
              </p:cNvSpPr>
              <p:nvPr/>
            </p:nvSpPr>
            <p:spPr bwMode="auto">
              <a:xfrm>
                <a:off x="1640" y="2504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2</a:t>
                </a:r>
                <a:endParaRPr lang="en-CA"/>
              </a:p>
            </p:txBody>
          </p:sp>
          <p:sp>
            <p:nvSpPr>
              <p:cNvPr id="157" name="Line 118"/>
              <p:cNvSpPr>
                <a:spLocks noChangeShapeType="1"/>
              </p:cNvSpPr>
              <p:nvPr/>
            </p:nvSpPr>
            <p:spPr bwMode="auto">
              <a:xfrm flipH="1">
                <a:off x="819" y="2763"/>
                <a:ext cx="314" cy="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119"/>
              <p:cNvSpPr>
                <a:spLocks noChangeArrowheads="1"/>
              </p:cNvSpPr>
              <p:nvPr/>
            </p:nvSpPr>
            <p:spPr bwMode="auto">
              <a:xfrm>
                <a:off x="4834" y="2964"/>
                <a:ext cx="58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 dirty="0">
                    <a:latin typeface="Arial" pitchFamily="34" charset="0"/>
                  </a:rPr>
                  <a:t>D</a:t>
                </a:r>
                <a:endParaRPr lang="en-CA" b="1" dirty="0"/>
              </a:p>
            </p:txBody>
          </p:sp>
          <p:sp>
            <p:nvSpPr>
              <p:cNvPr id="159" name="Rectangle 120"/>
              <p:cNvSpPr>
                <a:spLocks noChangeArrowheads="1"/>
              </p:cNvSpPr>
              <p:nvPr/>
            </p:nvSpPr>
            <p:spPr bwMode="auto">
              <a:xfrm>
                <a:off x="4906" y="2964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a</a:t>
                </a:r>
                <a:endParaRPr lang="en-CA" b="1"/>
              </a:p>
            </p:txBody>
          </p:sp>
          <p:sp>
            <p:nvSpPr>
              <p:cNvPr id="160" name="Rectangle 121"/>
              <p:cNvSpPr>
                <a:spLocks noChangeArrowheads="1"/>
              </p:cNvSpPr>
              <p:nvPr/>
            </p:nvSpPr>
            <p:spPr bwMode="auto">
              <a:xfrm>
                <a:off x="4963" y="2964"/>
                <a:ext cx="27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t</a:t>
                </a:r>
                <a:endParaRPr lang="en-CA" b="1"/>
              </a:p>
            </p:txBody>
          </p:sp>
          <p:sp>
            <p:nvSpPr>
              <p:cNvPr id="161" name="Rectangle 122"/>
              <p:cNvSpPr>
                <a:spLocks noChangeArrowheads="1"/>
              </p:cNvSpPr>
              <p:nvPr/>
            </p:nvSpPr>
            <p:spPr bwMode="auto">
              <a:xfrm>
                <a:off x="4996" y="2964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a</a:t>
                </a:r>
                <a:endParaRPr lang="en-CA" b="1"/>
              </a:p>
            </p:txBody>
          </p:sp>
          <p:sp>
            <p:nvSpPr>
              <p:cNvPr id="162" name="Rectangle 123"/>
              <p:cNvSpPr>
                <a:spLocks noChangeArrowheads="1"/>
              </p:cNvSpPr>
              <p:nvPr/>
            </p:nvSpPr>
            <p:spPr bwMode="auto">
              <a:xfrm>
                <a:off x="5047" y="2964"/>
                <a:ext cx="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 b="1"/>
              </a:p>
            </p:txBody>
          </p:sp>
          <p:sp>
            <p:nvSpPr>
              <p:cNvPr id="163" name="Rectangle 124"/>
              <p:cNvSpPr>
                <a:spLocks noChangeArrowheads="1"/>
              </p:cNvSpPr>
              <p:nvPr/>
            </p:nvSpPr>
            <p:spPr bwMode="auto">
              <a:xfrm>
                <a:off x="4757" y="3064"/>
                <a:ext cx="71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m</a:t>
                </a:r>
                <a:endParaRPr lang="en-CA" b="1"/>
              </a:p>
            </p:txBody>
          </p:sp>
          <p:sp>
            <p:nvSpPr>
              <p:cNvPr id="164" name="Rectangle 125"/>
              <p:cNvSpPr>
                <a:spLocks noChangeArrowheads="1"/>
              </p:cNvSpPr>
              <p:nvPr/>
            </p:nvSpPr>
            <p:spPr bwMode="auto">
              <a:xfrm>
                <a:off x="4842" y="3064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e</a:t>
                </a:r>
                <a:endParaRPr lang="en-CA" b="1"/>
              </a:p>
            </p:txBody>
          </p:sp>
          <p:sp>
            <p:nvSpPr>
              <p:cNvPr id="165" name="Rectangle 126"/>
              <p:cNvSpPr>
                <a:spLocks noChangeArrowheads="1"/>
              </p:cNvSpPr>
              <p:nvPr/>
            </p:nvSpPr>
            <p:spPr bwMode="auto">
              <a:xfrm>
                <a:off x="4907" y="3064"/>
                <a:ext cx="71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m</a:t>
                </a:r>
                <a:endParaRPr lang="en-CA" b="1"/>
              </a:p>
            </p:txBody>
          </p:sp>
          <p:sp>
            <p:nvSpPr>
              <p:cNvPr id="166" name="Rectangle 127"/>
              <p:cNvSpPr>
                <a:spLocks noChangeArrowheads="1"/>
              </p:cNvSpPr>
              <p:nvPr/>
            </p:nvSpPr>
            <p:spPr bwMode="auto">
              <a:xfrm>
                <a:off x="4991" y="3064"/>
                <a:ext cx="4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o</a:t>
                </a:r>
                <a:endParaRPr lang="en-CA" b="1"/>
              </a:p>
            </p:txBody>
          </p:sp>
          <p:sp>
            <p:nvSpPr>
              <p:cNvPr id="167" name="Rectangle 128"/>
              <p:cNvSpPr>
                <a:spLocks noChangeArrowheads="1"/>
              </p:cNvSpPr>
              <p:nvPr/>
            </p:nvSpPr>
            <p:spPr bwMode="auto">
              <a:xfrm>
                <a:off x="5048" y="3064"/>
                <a:ext cx="31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r</a:t>
                </a:r>
                <a:endParaRPr lang="en-CA" b="1"/>
              </a:p>
            </p:txBody>
          </p:sp>
          <p:sp>
            <p:nvSpPr>
              <p:cNvPr id="168" name="Rectangle 129"/>
              <p:cNvSpPr>
                <a:spLocks noChangeArrowheads="1"/>
              </p:cNvSpPr>
              <p:nvPr/>
            </p:nvSpPr>
            <p:spPr bwMode="auto">
              <a:xfrm>
                <a:off x="5084" y="3064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y</a:t>
                </a:r>
                <a:endParaRPr lang="en-CA" b="1"/>
              </a:p>
            </p:txBody>
          </p:sp>
          <p:sp>
            <p:nvSpPr>
              <p:cNvPr id="169" name="Rectangle 130"/>
              <p:cNvSpPr>
                <a:spLocks noChangeArrowheads="1"/>
              </p:cNvSpPr>
              <p:nvPr/>
            </p:nvSpPr>
            <p:spPr bwMode="auto">
              <a:xfrm>
                <a:off x="4220" y="3127"/>
                <a:ext cx="76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W</a:t>
                </a:r>
                <a:endParaRPr lang="en-CA"/>
              </a:p>
            </p:txBody>
          </p:sp>
          <p:sp>
            <p:nvSpPr>
              <p:cNvPr id="170" name="Rectangle 131"/>
              <p:cNvSpPr>
                <a:spLocks noChangeArrowheads="1"/>
              </p:cNvSpPr>
              <p:nvPr/>
            </p:nvSpPr>
            <p:spPr bwMode="auto">
              <a:xfrm>
                <a:off x="4306" y="3127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71" name="Rectangle 132"/>
              <p:cNvSpPr>
                <a:spLocks noChangeArrowheads="1"/>
              </p:cNvSpPr>
              <p:nvPr/>
            </p:nvSpPr>
            <p:spPr bwMode="auto">
              <a:xfrm>
                <a:off x="4337" y="3127"/>
                <a:ext cx="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172" name="Rectangle 133"/>
              <p:cNvSpPr>
                <a:spLocks noChangeArrowheads="1"/>
              </p:cNvSpPr>
              <p:nvPr/>
            </p:nvSpPr>
            <p:spPr bwMode="auto">
              <a:xfrm>
                <a:off x="4366" y="3127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73" name="Rectangle 134"/>
              <p:cNvSpPr>
                <a:spLocks noChangeArrowheads="1"/>
              </p:cNvSpPr>
              <p:nvPr/>
            </p:nvSpPr>
            <p:spPr bwMode="auto">
              <a:xfrm>
                <a:off x="4397" y="3127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74" name="Rectangle 135"/>
              <p:cNvSpPr>
                <a:spLocks noChangeArrowheads="1"/>
              </p:cNvSpPr>
              <p:nvPr/>
            </p:nvSpPr>
            <p:spPr bwMode="auto">
              <a:xfrm>
                <a:off x="4447" y="3127"/>
                <a:ext cx="1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75" name="Rectangle 136"/>
              <p:cNvSpPr>
                <a:spLocks noChangeArrowheads="1"/>
              </p:cNvSpPr>
              <p:nvPr/>
            </p:nvSpPr>
            <p:spPr bwMode="auto">
              <a:xfrm>
                <a:off x="4208" y="3210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76" name="Rectangle 137"/>
              <p:cNvSpPr>
                <a:spLocks noChangeArrowheads="1"/>
              </p:cNvSpPr>
              <p:nvPr/>
            </p:nvSpPr>
            <p:spPr bwMode="auto">
              <a:xfrm>
                <a:off x="4265" y="3210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77" name="Rectangle 138"/>
              <p:cNvSpPr>
                <a:spLocks noChangeArrowheads="1"/>
              </p:cNvSpPr>
              <p:nvPr/>
            </p:nvSpPr>
            <p:spPr bwMode="auto">
              <a:xfrm>
                <a:off x="4324" y="3210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78" name="Rectangle 139"/>
              <p:cNvSpPr>
                <a:spLocks noChangeArrowheads="1"/>
              </p:cNvSpPr>
              <p:nvPr/>
            </p:nvSpPr>
            <p:spPr bwMode="auto">
              <a:xfrm>
                <a:off x="4355" y="3210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79" name="Rectangle 140"/>
              <p:cNvSpPr>
                <a:spLocks noChangeArrowheads="1"/>
              </p:cNvSpPr>
              <p:nvPr/>
            </p:nvSpPr>
            <p:spPr bwMode="auto">
              <a:xfrm>
                <a:off x="5080" y="2655"/>
                <a:ext cx="5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80" name="Rectangle 141"/>
              <p:cNvSpPr>
                <a:spLocks noChangeArrowheads="1"/>
              </p:cNvSpPr>
              <p:nvPr/>
            </p:nvSpPr>
            <p:spPr bwMode="auto">
              <a:xfrm>
                <a:off x="5153" y="2655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181" name="Rectangle 142"/>
              <p:cNvSpPr>
                <a:spLocks noChangeArrowheads="1"/>
              </p:cNvSpPr>
              <p:nvPr/>
            </p:nvSpPr>
            <p:spPr bwMode="auto">
              <a:xfrm>
                <a:off x="5211" y="2655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82" name="Rectangle 143"/>
              <p:cNvSpPr>
                <a:spLocks noChangeArrowheads="1"/>
              </p:cNvSpPr>
              <p:nvPr/>
            </p:nvSpPr>
            <p:spPr bwMode="auto">
              <a:xfrm>
                <a:off x="5273" y="2655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83" name="Rectangle 144"/>
              <p:cNvSpPr>
                <a:spLocks noChangeArrowheads="1"/>
              </p:cNvSpPr>
              <p:nvPr/>
            </p:nvSpPr>
            <p:spPr bwMode="auto">
              <a:xfrm>
                <a:off x="5326" y="2655"/>
                <a:ext cx="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" name="Rectangle 145"/>
              <p:cNvSpPr>
                <a:spLocks noChangeArrowheads="1"/>
              </p:cNvSpPr>
              <p:nvPr/>
            </p:nvSpPr>
            <p:spPr bwMode="auto">
              <a:xfrm>
                <a:off x="5110" y="2739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185" name="Rectangle 146"/>
              <p:cNvSpPr>
                <a:spLocks noChangeArrowheads="1"/>
              </p:cNvSpPr>
              <p:nvPr/>
            </p:nvSpPr>
            <p:spPr bwMode="auto">
              <a:xfrm>
                <a:off x="5166" y="2739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86" name="Rectangle 147"/>
              <p:cNvSpPr>
                <a:spLocks noChangeArrowheads="1"/>
              </p:cNvSpPr>
              <p:nvPr/>
            </p:nvSpPr>
            <p:spPr bwMode="auto">
              <a:xfrm>
                <a:off x="5225" y="2739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87" name="Rectangle 148"/>
              <p:cNvSpPr>
                <a:spLocks noChangeArrowheads="1"/>
              </p:cNvSpPr>
              <p:nvPr/>
            </p:nvSpPr>
            <p:spPr bwMode="auto">
              <a:xfrm>
                <a:off x="5256" y="2739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188" name="Line 149"/>
              <p:cNvSpPr>
                <a:spLocks noChangeShapeType="1"/>
              </p:cNvSpPr>
              <p:nvPr/>
            </p:nvSpPr>
            <p:spPr bwMode="auto">
              <a:xfrm>
                <a:off x="819" y="2512"/>
                <a:ext cx="317" cy="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4067" y="2725"/>
                <a:ext cx="55" cy="43"/>
              </a:xfrm>
              <a:custGeom>
                <a:avLst/>
                <a:gdLst>
                  <a:gd name="T0" fmla="*/ 0 w 55"/>
                  <a:gd name="T1" fmla="*/ 0 h 43"/>
                  <a:gd name="T2" fmla="*/ 0 w 55"/>
                  <a:gd name="T3" fmla="*/ 43 h 43"/>
                  <a:gd name="T4" fmla="*/ 55 w 55"/>
                  <a:gd name="T5" fmla="*/ 23 h 43"/>
                  <a:gd name="T6" fmla="*/ 0 w 55"/>
                  <a:gd name="T7" fmla="*/ 3 h 43"/>
                  <a:gd name="T8" fmla="*/ 0 w 55"/>
                  <a:gd name="T9" fmla="*/ 3 h 43"/>
                  <a:gd name="T10" fmla="*/ 0 w 55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43">
                    <a:moveTo>
                      <a:pt x="0" y="0"/>
                    </a:moveTo>
                    <a:lnTo>
                      <a:pt x="0" y="43"/>
                    </a:lnTo>
                    <a:lnTo>
                      <a:pt x="55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151"/>
              <p:cNvSpPr>
                <a:spLocks noChangeShapeType="1"/>
              </p:cNvSpPr>
              <p:nvPr/>
            </p:nvSpPr>
            <p:spPr bwMode="auto">
              <a:xfrm>
                <a:off x="3567" y="2745"/>
                <a:ext cx="507" cy="3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52"/>
              <p:cNvSpPr>
                <a:spLocks noChangeShapeType="1"/>
              </p:cNvSpPr>
              <p:nvPr/>
            </p:nvSpPr>
            <p:spPr bwMode="auto">
              <a:xfrm>
                <a:off x="190" y="2637"/>
                <a:ext cx="626" cy="3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53"/>
              <p:cNvSpPr>
                <a:spLocks/>
              </p:cNvSpPr>
              <p:nvPr/>
            </p:nvSpPr>
            <p:spPr bwMode="auto">
              <a:xfrm>
                <a:off x="3753" y="2509"/>
                <a:ext cx="55" cy="43"/>
              </a:xfrm>
              <a:custGeom>
                <a:avLst/>
                <a:gdLst>
                  <a:gd name="T0" fmla="*/ 0 w 55"/>
                  <a:gd name="T1" fmla="*/ 0 h 43"/>
                  <a:gd name="T2" fmla="*/ 3 w 55"/>
                  <a:gd name="T3" fmla="*/ 43 h 43"/>
                  <a:gd name="T4" fmla="*/ 55 w 55"/>
                  <a:gd name="T5" fmla="*/ 23 h 43"/>
                  <a:gd name="T6" fmla="*/ 3 w 55"/>
                  <a:gd name="T7" fmla="*/ 3 h 43"/>
                  <a:gd name="T8" fmla="*/ 3 w 55"/>
                  <a:gd name="T9" fmla="*/ 3 h 43"/>
                  <a:gd name="T10" fmla="*/ 0 w 55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43">
                    <a:moveTo>
                      <a:pt x="0" y="0"/>
                    </a:moveTo>
                    <a:lnTo>
                      <a:pt x="3" y="43"/>
                    </a:lnTo>
                    <a:lnTo>
                      <a:pt x="55" y="2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54"/>
              <p:cNvSpPr>
                <a:spLocks noChangeShapeType="1"/>
              </p:cNvSpPr>
              <p:nvPr/>
            </p:nvSpPr>
            <p:spPr bwMode="auto">
              <a:xfrm>
                <a:off x="3567" y="2529"/>
                <a:ext cx="202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938" y="2748"/>
                <a:ext cx="4633" cy="1207"/>
              </a:xfrm>
              <a:custGeom>
                <a:avLst/>
                <a:gdLst>
                  <a:gd name="T0" fmla="*/ 4393 w 4633"/>
                  <a:gd name="T1" fmla="*/ 0 h 1207"/>
                  <a:gd name="T2" fmla="*/ 4633 w 4633"/>
                  <a:gd name="T3" fmla="*/ 0 h 1207"/>
                  <a:gd name="T4" fmla="*/ 4633 w 4633"/>
                  <a:gd name="T5" fmla="*/ 1207 h 1207"/>
                  <a:gd name="T6" fmla="*/ 0 w 4633"/>
                  <a:gd name="T7" fmla="*/ 1205 h 1207"/>
                  <a:gd name="T8" fmla="*/ 0 w 4633"/>
                  <a:gd name="T9" fmla="*/ 268 h 1207"/>
                  <a:gd name="T10" fmla="*/ 198 w 4633"/>
                  <a:gd name="T11" fmla="*/ 268 h 12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33" h="1207">
                    <a:moveTo>
                      <a:pt x="4393" y="0"/>
                    </a:moveTo>
                    <a:lnTo>
                      <a:pt x="4633" y="0"/>
                    </a:lnTo>
                    <a:lnTo>
                      <a:pt x="4633" y="1207"/>
                    </a:lnTo>
                    <a:lnTo>
                      <a:pt x="0" y="1205"/>
                    </a:lnTo>
                    <a:lnTo>
                      <a:pt x="0" y="268"/>
                    </a:lnTo>
                    <a:lnTo>
                      <a:pt x="198" y="268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Rectangle 156"/>
              <p:cNvSpPr>
                <a:spLocks noChangeArrowheads="1"/>
              </p:cNvSpPr>
              <p:nvPr/>
            </p:nvSpPr>
            <p:spPr bwMode="auto">
              <a:xfrm>
                <a:off x="1267" y="2923"/>
                <a:ext cx="7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W</a:t>
                </a:r>
                <a:endParaRPr lang="en-CA"/>
              </a:p>
            </p:txBody>
          </p:sp>
          <p:sp>
            <p:nvSpPr>
              <p:cNvPr id="196" name="Rectangle 157"/>
              <p:cNvSpPr>
                <a:spLocks noChangeArrowheads="1"/>
              </p:cNvSpPr>
              <p:nvPr/>
            </p:nvSpPr>
            <p:spPr bwMode="auto">
              <a:xfrm>
                <a:off x="1352" y="2923"/>
                <a:ext cx="27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197" name="Rectangle 158"/>
              <p:cNvSpPr>
                <a:spLocks noChangeArrowheads="1"/>
              </p:cNvSpPr>
              <p:nvPr/>
            </p:nvSpPr>
            <p:spPr bwMode="auto">
              <a:xfrm>
                <a:off x="1384" y="2923"/>
                <a:ext cx="18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i</a:t>
                </a:r>
                <a:endParaRPr lang="en-CA"/>
              </a:p>
            </p:txBody>
          </p:sp>
          <p:sp>
            <p:nvSpPr>
              <p:cNvPr id="198" name="Rectangle 159"/>
              <p:cNvSpPr>
                <a:spLocks noChangeArrowheads="1"/>
              </p:cNvSpPr>
              <p:nvPr/>
            </p:nvSpPr>
            <p:spPr bwMode="auto">
              <a:xfrm>
                <a:off x="1412" y="2923"/>
                <a:ext cx="22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199" name="Rectangle 160"/>
              <p:cNvSpPr>
                <a:spLocks noChangeArrowheads="1"/>
              </p:cNvSpPr>
              <p:nvPr/>
            </p:nvSpPr>
            <p:spPr bwMode="auto">
              <a:xfrm>
                <a:off x="1443" y="2923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200" name="Rectangle 161"/>
              <p:cNvSpPr>
                <a:spLocks noChangeArrowheads="1"/>
              </p:cNvSpPr>
              <p:nvPr/>
            </p:nvSpPr>
            <p:spPr bwMode="auto">
              <a:xfrm>
                <a:off x="1497" y="2923"/>
                <a:ext cx="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01" name="Rectangle 162"/>
              <p:cNvSpPr>
                <a:spLocks noChangeArrowheads="1"/>
              </p:cNvSpPr>
              <p:nvPr/>
            </p:nvSpPr>
            <p:spPr bwMode="auto">
              <a:xfrm>
                <a:off x="1255" y="3006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202" name="Rectangle 163"/>
              <p:cNvSpPr>
                <a:spLocks noChangeArrowheads="1"/>
              </p:cNvSpPr>
              <p:nvPr/>
            </p:nvSpPr>
            <p:spPr bwMode="auto">
              <a:xfrm>
                <a:off x="1312" y="3006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203" name="Rectangle 164"/>
              <p:cNvSpPr>
                <a:spLocks noChangeArrowheads="1"/>
              </p:cNvSpPr>
              <p:nvPr/>
            </p:nvSpPr>
            <p:spPr bwMode="auto">
              <a:xfrm>
                <a:off x="1371" y="3006"/>
                <a:ext cx="22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204" name="Rectangle 165"/>
              <p:cNvSpPr>
                <a:spLocks noChangeArrowheads="1"/>
              </p:cNvSpPr>
              <p:nvPr/>
            </p:nvSpPr>
            <p:spPr bwMode="auto">
              <a:xfrm>
                <a:off x="1401" y="3006"/>
                <a:ext cx="44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2381" y="2891"/>
                <a:ext cx="471" cy="635"/>
              </a:xfrm>
              <a:custGeom>
                <a:avLst/>
                <a:gdLst>
                  <a:gd name="T0" fmla="*/ 0 w 471"/>
                  <a:gd name="T1" fmla="*/ 633 h 635"/>
                  <a:gd name="T2" fmla="*/ 279 w 471"/>
                  <a:gd name="T3" fmla="*/ 635 h 635"/>
                  <a:gd name="T4" fmla="*/ 279 w 471"/>
                  <a:gd name="T5" fmla="*/ 0 h 635"/>
                  <a:gd name="T6" fmla="*/ 285 w 471"/>
                  <a:gd name="T7" fmla="*/ 0 h 635"/>
                  <a:gd name="T8" fmla="*/ 298 w 471"/>
                  <a:gd name="T9" fmla="*/ 0 h 635"/>
                  <a:gd name="T10" fmla="*/ 320 w 471"/>
                  <a:gd name="T11" fmla="*/ 0 h 635"/>
                  <a:gd name="T12" fmla="*/ 346 w 471"/>
                  <a:gd name="T13" fmla="*/ 0 h 635"/>
                  <a:gd name="T14" fmla="*/ 375 w 471"/>
                  <a:gd name="T15" fmla="*/ 0 h 635"/>
                  <a:gd name="T16" fmla="*/ 404 w 471"/>
                  <a:gd name="T17" fmla="*/ 0 h 635"/>
                  <a:gd name="T18" fmla="*/ 429 w 471"/>
                  <a:gd name="T19" fmla="*/ 0 h 635"/>
                  <a:gd name="T20" fmla="*/ 452 w 471"/>
                  <a:gd name="T21" fmla="*/ 0 h 635"/>
                  <a:gd name="T22" fmla="*/ 465 w 471"/>
                  <a:gd name="T23" fmla="*/ 0 h 635"/>
                  <a:gd name="T24" fmla="*/ 471 w 471"/>
                  <a:gd name="T25" fmla="*/ 0 h 6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1" h="635">
                    <a:moveTo>
                      <a:pt x="0" y="633"/>
                    </a:moveTo>
                    <a:lnTo>
                      <a:pt x="279" y="635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6" y="0"/>
                    </a:lnTo>
                    <a:lnTo>
                      <a:pt x="375" y="0"/>
                    </a:lnTo>
                    <a:lnTo>
                      <a:pt x="404" y="0"/>
                    </a:lnTo>
                    <a:lnTo>
                      <a:pt x="429" y="0"/>
                    </a:lnTo>
                    <a:lnTo>
                      <a:pt x="452" y="0"/>
                    </a:lnTo>
                    <a:lnTo>
                      <a:pt x="465" y="0"/>
                    </a:lnTo>
                    <a:lnTo>
                      <a:pt x="471" y="0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1980" y="3192"/>
                <a:ext cx="401" cy="668"/>
              </a:xfrm>
              <a:custGeom>
                <a:avLst/>
                <a:gdLst>
                  <a:gd name="T0" fmla="*/ 199 w 401"/>
                  <a:gd name="T1" fmla="*/ 666 h 668"/>
                  <a:gd name="T2" fmla="*/ 234 w 401"/>
                  <a:gd name="T3" fmla="*/ 663 h 668"/>
                  <a:gd name="T4" fmla="*/ 263 w 401"/>
                  <a:gd name="T5" fmla="*/ 650 h 668"/>
                  <a:gd name="T6" fmla="*/ 292 w 401"/>
                  <a:gd name="T7" fmla="*/ 630 h 668"/>
                  <a:gd name="T8" fmla="*/ 317 w 401"/>
                  <a:gd name="T9" fmla="*/ 603 h 668"/>
                  <a:gd name="T10" fmla="*/ 343 w 401"/>
                  <a:gd name="T11" fmla="*/ 570 h 668"/>
                  <a:gd name="T12" fmla="*/ 362 w 401"/>
                  <a:gd name="T13" fmla="*/ 530 h 668"/>
                  <a:gd name="T14" fmla="*/ 378 w 401"/>
                  <a:gd name="T15" fmla="*/ 487 h 668"/>
                  <a:gd name="T16" fmla="*/ 391 w 401"/>
                  <a:gd name="T17" fmla="*/ 440 h 668"/>
                  <a:gd name="T18" fmla="*/ 397 w 401"/>
                  <a:gd name="T19" fmla="*/ 387 h 668"/>
                  <a:gd name="T20" fmla="*/ 401 w 401"/>
                  <a:gd name="T21" fmla="*/ 334 h 668"/>
                  <a:gd name="T22" fmla="*/ 397 w 401"/>
                  <a:gd name="T23" fmla="*/ 279 h 668"/>
                  <a:gd name="T24" fmla="*/ 391 w 401"/>
                  <a:gd name="T25" fmla="*/ 229 h 668"/>
                  <a:gd name="T26" fmla="*/ 378 w 401"/>
                  <a:gd name="T27" fmla="*/ 181 h 668"/>
                  <a:gd name="T28" fmla="*/ 362 w 401"/>
                  <a:gd name="T29" fmla="*/ 136 h 668"/>
                  <a:gd name="T30" fmla="*/ 343 w 401"/>
                  <a:gd name="T31" fmla="*/ 98 h 668"/>
                  <a:gd name="T32" fmla="*/ 317 w 401"/>
                  <a:gd name="T33" fmla="*/ 65 h 668"/>
                  <a:gd name="T34" fmla="*/ 292 w 401"/>
                  <a:gd name="T35" fmla="*/ 38 h 668"/>
                  <a:gd name="T36" fmla="*/ 263 w 401"/>
                  <a:gd name="T37" fmla="*/ 18 h 668"/>
                  <a:gd name="T38" fmla="*/ 234 w 401"/>
                  <a:gd name="T39" fmla="*/ 5 h 668"/>
                  <a:gd name="T40" fmla="*/ 202 w 401"/>
                  <a:gd name="T41" fmla="*/ 0 h 668"/>
                  <a:gd name="T42" fmla="*/ 167 w 401"/>
                  <a:gd name="T43" fmla="*/ 5 h 668"/>
                  <a:gd name="T44" fmla="*/ 138 w 401"/>
                  <a:gd name="T45" fmla="*/ 18 h 668"/>
                  <a:gd name="T46" fmla="*/ 109 w 401"/>
                  <a:gd name="T47" fmla="*/ 38 h 668"/>
                  <a:gd name="T48" fmla="*/ 83 w 401"/>
                  <a:gd name="T49" fmla="*/ 65 h 668"/>
                  <a:gd name="T50" fmla="*/ 58 w 401"/>
                  <a:gd name="T51" fmla="*/ 98 h 668"/>
                  <a:gd name="T52" fmla="*/ 38 w 401"/>
                  <a:gd name="T53" fmla="*/ 136 h 668"/>
                  <a:gd name="T54" fmla="*/ 22 w 401"/>
                  <a:gd name="T55" fmla="*/ 181 h 668"/>
                  <a:gd name="T56" fmla="*/ 9 w 401"/>
                  <a:gd name="T57" fmla="*/ 229 h 668"/>
                  <a:gd name="T58" fmla="*/ 3 w 401"/>
                  <a:gd name="T59" fmla="*/ 279 h 668"/>
                  <a:gd name="T60" fmla="*/ 0 w 401"/>
                  <a:gd name="T61" fmla="*/ 334 h 668"/>
                  <a:gd name="T62" fmla="*/ 3 w 401"/>
                  <a:gd name="T63" fmla="*/ 387 h 668"/>
                  <a:gd name="T64" fmla="*/ 9 w 401"/>
                  <a:gd name="T65" fmla="*/ 440 h 668"/>
                  <a:gd name="T66" fmla="*/ 22 w 401"/>
                  <a:gd name="T67" fmla="*/ 487 h 668"/>
                  <a:gd name="T68" fmla="*/ 38 w 401"/>
                  <a:gd name="T69" fmla="*/ 530 h 668"/>
                  <a:gd name="T70" fmla="*/ 58 w 401"/>
                  <a:gd name="T71" fmla="*/ 570 h 668"/>
                  <a:gd name="T72" fmla="*/ 83 w 401"/>
                  <a:gd name="T73" fmla="*/ 603 h 668"/>
                  <a:gd name="T74" fmla="*/ 109 w 401"/>
                  <a:gd name="T75" fmla="*/ 630 h 668"/>
                  <a:gd name="T76" fmla="*/ 138 w 401"/>
                  <a:gd name="T77" fmla="*/ 650 h 668"/>
                  <a:gd name="T78" fmla="*/ 167 w 401"/>
                  <a:gd name="T79" fmla="*/ 663 h 668"/>
                  <a:gd name="T80" fmla="*/ 202 w 401"/>
                  <a:gd name="T81" fmla="*/ 668 h 668"/>
                  <a:gd name="T82" fmla="*/ 202 w 401"/>
                  <a:gd name="T83" fmla="*/ 668 h 668"/>
                  <a:gd name="T84" fmla="*/ 199 w 401"/>
                  <a:gd name="T85" fmla="*/ 666 h 6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01" h="668">
                    <a:moveTo>
                      <a:pt x="199" y="666"/>
                    </a:moveTo>
                    <a:lnTo>
                      <a:pt x="234" y="663"/>
                    </a:lnTo>
                    <a:lnTo>
                      <a:pt x="263" y="650"/>
                    </a:lnTo>
                    <a:lnTo>
                      <a:pt x="292" y="630"/>
                    </a:lnTo>
                    <a:lnTo>
                      <a:pt x="317" y="603"/>
                    </a:lnTo>
                    <a:lnTo>
                      <a:pt x="343" y="570"/>
                    </a:lnTo>
                    <a:lnTo>
                      <a:pt x="362" y="530"/>
                    </a:lnTo>
                    <a:lnTo>
                      <a:pt x="378" y="487"/>
                    </a:lnTo>
                    <a:lnTo>
                      <a:pt x="391" y="440"/>
                    </a:lnTo>
                    <a:lnTo>
                      <a:pt x="397" y="387"/>
                    </a:lnTo>
                    <a:lnTo>
                      <a:pt x="401" y="334"/>
                    </a:lnTo>
                    <a:lnTo>
                      <a:pt x="397" y="279"/>
                    </a:lnTo>
                    <a:lnTo>
                      <a:pt x="391" y="229"/>
                    </a:lnTo>
                    <a:lnTo>
                      <a:pt x="378" y="181"/>
                    </a:lnTo>
                    <a:lnTo>
                      <a:pt x="362" y="136"/>
                    </a:lnTo>
                    <a:lnTo>
                      <a:pt x="343" y="98"/>
                    </a:lnTo>
                    <a:lnTo>
                      <a:pt x="317" y="65"/>
                    </a:lnTo>
                    <a:lnTo>
                      <a:pt x="292" y="38"/>
                    </a:lnTo>
                    <a:lnTo>
                      <a:pt x="263" y="18"/>
                    </a:lnTo>
                    <a:lnTo>
                      <a:pt x="234" y="5"/>
                    </a:lnTo>
                    <a:lnTo>
                      <a:pt x="202" y="0"/>
                    </a:lnTo>
                    <a:lnTo>
                      <a:pt x="167" y="5"/>
                    </a:lnTo>
                    <a:lnTo>
                      <a:pt x="138" y="18"/>
                    </a:lnTo>
                    <a:lnTo>
                      <a:pt x="109" y="38"/>
                    </a:lnTo>
                    <a:lnTo>
                      <a:pt x="83" y="65"/>
                    </a:lnTo>
                    <a:lnTo>
                      <a:pt x="58" y="98"/>
                    </a:lnTo>
                    <a:lnTo>
                      <a:pt x="38" y="136"/>
                    </a:lnTo>
                    <a:lnTo>
                      <a:pt x="22" y="181"/>
                    </a:lnTo>
                    <a:lnTo>
                      <a:pt x="9" y="229"/>
                    </a:lnTo>
                    <a:lnTo>
                      <a:pt x="3" y="279"/>
                    </a:lnTo>
                    <a:lnTo>
                      <a:pt x="0" y="334"/>
                    </a:lnTo>
                    <a:lnTo>
                      <a:pt x="3" y="387"/>
                    </a:lnTo>
                    <a:lnTo>
                      <a:pt x="9" y="440"/>
                    </a:lnTo>
                    <a:lnTo>
                      <a:pt x="22" y="487"/>
                    </a:lnTo>
                    <a:lnTo>
                      <a:pt x="38" y="530"/>
                    </a:lnTo>
                    <a:lnTo>
                      <a:pt x="58" y="570"/>
                    </a:lnTo>
                    <a:lnTo>
                      <a:pt x="83" y="603"/>
                    </a:lnTo>
                    <a:lnTo>
                      <a:pt x="109" y="630"/>
                    </a:lnTo>
                    <a:lnTo>
                      <a:pt x="138" y="650"/>
                    </a:lnTo>
                    <a:lnTo>
                      <a:pt x="167" y="663"/>
                    </a:lnTo>
                    <a:lnTo>
                      <a:pt x="202" y="668"/>
                    </a:lnTo>
                    <a:lnTo>
                      <a:pt x="199" y="6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1980" y="3192"/>
                <a:ext cx="439" cy="668"/>
              </a:xfrm>
              <a:custGeom>
                <a:avLst/>
                <a:gdLst>
                  <a:gd name="T0" fmla="*/ 218 w 401"/>
                  <a:gd name="T1" fmla="*/ 666 h 668"/>
                  <a:gd name="T2" fmla="*/ 256 w 401"/>
                  <a:gd name="T3" fmla="*/ 663 h 668"/>
                  <a:gd name="T4" fmla="*/ 288 w 401"/>
                  <a:gd name="T5" fmla="*/ 650 h 668"/>
                  <a:gd name="T6" fmla="*/ 320 w 401"/>
                  <a:gd name="T7" fmla="*/ 630 h 668"/>
                  <a:gd name="T8" fmla="*/ 347 w 401"/>
                  <a:gd name="T9" fmla="*/ 603 h 668"/>
                  <a:gd name="T10" fmla="*/ 376 w 401"/>
                  <a:gd name="T11" fmla="*/ 570 h 668"/>
                  <a:gd name="T12" fmla="*/ 396 w 401"/>
                  <a:gd name="T13" fmla="*/ 530 h 668"/>
                  <a:gd name="T14" fmla="*/ 414 w 401"/>
                  <a:gd name="T15" fmla="*/ 487 h 668"/>
                  <a:gd name="T16" fmla="*/ 428 w 401"/>
                  <a:gd name="T17" fmla="*/ 440 h 668"/>
                  <a:gd name="T18" fmla="*/ 435 w 401"/>
                  <a:gd name="T19" fmla="*/ 387 h 668"/>
                  <a:gd name="T20" fmla="*/ 439 w 401"/>
                  <a:gd name="T21" fmla="*/ 334 h 668"/>
                  <a:gd name="T22" fmla="*/ 435 w 401"/>
                  <a:gd name="T23" fmla="*/ 279 h 668"/>
                  <a:gd name="T24" fmla="*/ 428 w 401"/>
                  <a:gd name="T25" fmla="*/ 229 h 668"/>
                  <a:gd name="T26" fmla="*/ 414 w 401"/>
                  <a:gd name="T27" fmla="*/ 181 h 668"/>
                  <a:gd name="T28" fmla="*/ 396 w 401"/>
                  <a:gd name="T29" fmla="*/ 136 h 668"/>
                  <a:gd name="T30" fmla="*/ 376 w 401"/>
                  <a:gd name="T31" fmla="*/ 98 h 668"/>
                  <a:gd name="T32" fmla="*/ 347 w 401"/>
                  <a:gd name="T33" fmla="*/ 65 h 668"/>
                  <a:gd name="T34" fmla="*/ 320 w 401"/>
                  <a:gd name="T35" fmla="*/ 38 h 668"/>
                  <a:gd name="T36" fmla="*/ 288 w 401"/>
                  <a:gd name="T37" fmla="*/ 18 h 668"/>
                  <a:gd name="T38" fmla="*/ 256 w 401"/>
                  <a:gd name="T39" fmla="*/ 5 h 668"/>
                  <a:gd name="T40" fmla="*/ 221 w 401"/>
                  <a:gd name="T41" fmla="*/ 0 h 668"/>
                  <a:gd name="T42" fmla="*/ 183 w 401"/>
                  <a:gd name="T43" fmla="*/ 5 h 668"/>
                  <a:gd name="T44" fmla="*/ 151 w 401"/>
                  <a:gd name="T45" fmla="*/ 18 h 668"/>
                  <a:gd name="T46" fmla="*/ 119 w 401"/>
                  <a:gd name="T47" fmla="*/ 38 h 668"/>
                  <a:gd name="T48" fmla="*/ 91 w 401"/>
                  <a:gd name="T49" fmla="*/ 65 h 668"/>
                  <a:gd name="T50" fmla="*/ 63 w 401"/>
                  <a:gd name="T51" fmla="*/ 98 h 668"/>
                  <a:gd name="T52" fmla="*/ 42 w 401"/>
                  <a:gd name="T53" fmla="*/ 136 h 668"/>
                  <a:gd name="T54" fmla="*/ 24 w 401"/>
                  <a:gd name="T55" fmla="*/ 181 h 668"/>
                  <a:gd name="T56" fmla="*/ 10 w 401"/>
                  <a:gd name="T57" fmla="*/ 229 h 668"/>
                  <a:gd name="T58" fmla="*/ 3 w 401"/>
                  <a:gd name="T59" fmla="*/ 279 h 668"/>
                  <a:gd name="T60" fmla="*/ 0 w 401"/>
                  <a:gd name="T61" fmla="*/ 334 h 668"/>
                  <a:gd name="T62" fmla="*/ 3 w 401"/>
                  <a:gd name="T63" fmla="*/ 387 h 668"/>
                  <a:gd name="T64" fmla="*/ 10 w 401"/>
                  <a:gd name="T65" fmla="*/ 440 h 668"/>
                  <a:gd name="T66" fmla="*/ 24 w 401"/>
                  <a:gd name="T67" fmla="*/ 487 h 668"/>
                  <a:gd name="T68" fmla="*/ 42 w 401"/>
                  <a:gd name="T69" fmla="*/ 530 h 668"/>
                  <a:gd name="T70" fmla="*/ 63 w 401"/>
                  <a:gd name="T71" fmla="*/ 570 h 668"/>
                  <a:gd name="T72" fmla="*/ 91 w 401"/>
                  <a:gd name="T73" fmla="*/ 603 h 668"/>
                  <a:gd name="T74" fmla="*/ 119 w 401"/>
                  <a:gd name="T75" fmla="*/ 630 h 668"/>
                  <a:gd name="T76" fmla="*/ 151 w 401"/>
                  <a:gd name="T77" fmla="*/ 650 h 668"/>
                  <a:gd name="T78" fmla="*/ 183 w 401"/>
                  <a:gd name="T79" fmla="*/ 663 h 668"/>
                  <a:gd name="T80" fmla="*/ 221 w 401"/>
                  <a:gd name="T81" fmla="*/ 668 h 668"/>
                  <a:gd name="T82" fmla="*/ 221 w 401"/>
                  <a:gd name="T83" fmla="*/ 668 h 6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1" h="668">
                    <a:moveTo>
                      <a:pt x="199" y="666"/>
                    </a:moveTo>
                    <a:lnTo>
                      <a:pt x="234" y="663"/>
                    </a:lnTo>
                    <a:lnTo>
                      <a:pt x="263" y="650"/>
                    </a:lnTo>
                    <a:lnTo>
                      <a:pt x="292" y="630"/>
                    </a:lnTo>
                    <a:lnTo>
                      <a:pt x="317" y="603"/>
                    </a:lnTo>
                    <a:lnTo>
                      <a:pt x="343" y="570"/>
                    </a:lnTo>
                    <a:lnTo>
                      <a:pt x="362" y="530"/>
                    </a:lnTo>
                    <a:lnTo>
                      <a:pt x="378" y="487"/>
                    </a:lnTo>
                    <a:lnTo>
                      <a:pt x="391" y="440"/>
                    </a:lnTo>
                    <a:lnTo>
                      <a:pt x="397" y="387"/>
                    </a:lnTo>
                    <a:lnTo>
                      <a:pt x="401" y="334"/>
                    </a:lnTo>
                    <a:lnTo>
                      <a:pt x="397" y="279"/>
                    </a:lnTo>
                    <a:lnTo>
                      <a:pt x="391" y="229"/>
                    </a:lnTo>
                    <a:lnTo>
                      <a:pt x="378" y="181"/>
                    </a:lnTo>
                    <a:lnTo>
                      <a:pt x="362" y="136"/>
                    </a:lnTo>
                    <a:lnTo>
                      <a:pt x="343" y="98"/>
                    </a:lnTo>
                    <a:lnTo>
                      <a:pt x="317" y="65"/>
                    </a:lnTo>
                    <a:lnTo>
                      <a:pt x="292" y="38"/>
                    </a:lnTo>
                    <a:lnTo>
                      <a:pt x="263" y="18"/>
                    </a:lnTo>
                    <a:lnTo>
                      <a:pt x="234" y="5"/>
                    </a:lnTo>
                    <a:lnTo>
                      <a:pt x="202" y="0"/>
                    </a:lnTo>
                    <a:lnTo>
                      <a:pt x="167" y="5"/>
                    </a:lnTo>
                    <a:lnTo>
                      <a:pt x="138" y="18"/>
                    </a:lnTo>
                    <a:lnTo>
                      <a:pt x="109" y="38"/>
                    </a:lnTo>
                    <a:lnTo>
                      <a:pt x="83" y="65"/>
                    </a:lnTo>
                    <a:lnTo>
                      <a:pt x="58" y="98"/>
                    </a:lnTo>
                    <a:lnTo>
                      <a:pt x="38" y="136"/>
                    </a:lnTo>
                    <a:lnTo>
                      <a:pt x="22" y="181"/>
                    </a:lnTo>
                    <a:lnTo>
                      <a:pt x="9" y="229"/>
                    </a:lnTo>
                    <a:lnTo>
                      <a:pt x="3" y="279"/>
                    </a:lnTo>
                    <a:lnTo>
                      <a:pt x="0" y="334"/>
                    </a:lnTo>
                    <a:lnTo>
                      <a:pt x="3" y="387"/>
                    </a:lnTo>
                    <a:lnTo>
                      <a:pt x="9" y="440"/>
                    </a:lnTo>
                    <a:lnTo>
                      <a:pt x="22" y="487"/>
                    </a:lnTo>
                    <a:lnTo>
                      <a:pt x="38" y="530"/>
                    </a:lnTo>
                    <a:lnTo>
                      <a:pt x="58" y="570"/>
                    </a:lnTo>
                    <a:lnTo>
                      <a:pt x="83" y="603"/>
                    </a:lnTo>
                    <a:lnTo>
                      <a:pt x="109" y="630"/>
                    </a:lnTo>
                    <a:lnTo>
                      <a:pt x="138" y="650"/>
                    </a:lnTo>
                    <a:lnTo>
                      <a:pt x="167" y="663"/>
                    </a:lnTo>
                    <a:lnTo>
                      <a:pt x="202" y="668"/>
                    </a:lnTo>
                  </a:path>
                </a:pathLst>
              </a:custGeom>
              <a:solidFill>
                <a:schemeClr val="bg1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Rectangle 169"/>
              <p:cNvSpPr>
                <a:spLocks noChangeArrowheads="1"/>
              </p:cNvSpPr>
              <p:nvPr/>
            </p:nvSpPr>
            <p:spPr bwMode="auto">
              <a:xfrm>
                <a:off x="2110" y="3428"/>
                <a:ext cx="53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S</a:t>
                </a:r>
                <a:endParaRPr lang="en-CA" b="1"/>
              </a:p>
            </p:txBody>
          </p:sp>
          <p:sp>
            <p:nvSpPr>
              <p:cNvPr id="209" name="Rectangle 170"/>
              <p:cNvSpPr>
                <a:spLocks noChangeArrowheads="1"/>
              </p:cNvSpPr>
              <p:nvPr/>
            </p:nvSpPr>
            <p:spPr bwMode="auto">
              <a:xfrm>
                <a:off x="2174" y="3428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i</a:t>
                </a:r>
                <a:endParaRPr lang="en-CA" b="1"/>
              </a:p>
            </p:txBody>
          </p:sp>
          <p:sp>
            <p:nvSpPr>
              <p:cNvPr id="210" name="Rectangle 171"/>
              <p:cNvSpPr>
                <a:spLocks noChangeArrowheads="1"/>
              </p:cNvSpPr>
              <p:nvPr/>
            </p:nvSpPr>
            <p:spPr bwMode="auto">
              <a:xfrm>
                <a:off x="2202" y="3428"/>
                <a:ext cx="4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g</a:t>
                </a:r>
                <a:endParaRPr lang="en-CA" b="1"/>
              </a:p>
            </p:txBody>
          </p:sp>
          <p:sp>
            <p:nvSpPr>
              <p:cNvPr id="211" name="Rectangle 172"/>
              <p:cNvSpPr>
                <a:spLocks noChangeArrowheads="1"/>
              </p:cNvSpPr>
              <p:nvPr/>
            </p:nvSpPr>
            <p:spPr bwMode="auto">
              <a:xfrm>
                <a:off x="2260" y="3428"/>
                <a:ext cx="4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n</a:t>
                </a:r>
                <a:endParaRPr lang="en-CA" b="1"/>
              </a:p>
            </p:txBody>
          </p:sp>
          <p:sp>
            <p:nvSpPr>
              <p:cNvPr id="212" name="Rectangle 173"/>
              <p:cNvSpPr>
                <a:spLocks noChangeArrowheads="1"/>
              </p:cNvSpPr>
              <p:nvPr/>
            </p:nvSpPr>
            <p:spPr bwMode="auto">
              <a:xfrm>
                <a:off x="2315" y="3428"/>
                <a:ext cx="1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 b="1"/>
              </a:p>
            </p:txBody>
          </p:sp>
          <p:sp>
            <p:nvSpPr>
              <p:cNvPr id="213" name="Rectangle 174"/>
              <p:cNvSpPr>
                <a:spLocks noChangeArrowheads="1"/>
              </p:cNvSpPr>
              <p:nvPr/>
            </p:nvSpPr>
            <p:spPr bwMode="auto">
              <a:xfrm>
                <a:off x="2052" y="3528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e</a:t>
                </a:r>
                <a:endParaRPr lang="en-CA" b="1"/>
              </a:p>
            </p:txBody>
          </p:sp>
          <p:sp>
            <p:nvSpPr>
              <p:cNvPr id="214" name="Rectangle 175"/>
              <p:cNvSpPr>
                <a:spLocks noChangeArrowheads="1"/>
              </p:cNvSpPr>
              <p:nvPr/>
            </p:nvSpPr>
            <p:spPr bwMode="auto">
              <a:xfrm>
                <a:off x="2109" y="3528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x</a:t>
                </a:r>
                <a:endParaRPr lang="en-CA" b="1"/>
              </a:p>
            </p:txBody>
          </p:sp>
          <p:sp>
            <p:nvSpPr>
              <p:cNvPr id="215" name="Rectangle 176"/>
              <p:cNvSpPr>
                <a:spLocks noChangeArrowheads="1"/>
              </p:cNvSpPr>
              <p:nvPr/>
            </p:nvSpPr>
            <p:spPr bwMode="auto">
              <a:xfrm>
                <a:off x="2164" y="3528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t</a:t>
                </a:r>
                <a:endParaRPr lang="en-CA" b="1"/>
              </a:p>
            </p:txBody>
          </p:sp>
          <p:sp>
            <p:nvSpPr>
              <p:cNvPr id="216" name="Rectangle 177"/>
              <p:cNvSpPr>
                <a:spLocks noChangeArrowheads="1"/>
              </p:cNvSpPr>
              <p:nvPr/>
            </p:nvSpPr>
            <p:spPr bwMode="auto">
              <a:xfrm>
                <a:off x="2197" y="3528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e</a:t>
                </a:r>
                <a:endParaRPr lang="en-CA" b="1"/>
              </a:p>
            </p:txBody>
          </p:sp>
          <p:sp>
            <p:nvSpPr>
              <p:cNvPr id="217" name="Rectangle 178"/>
              <p:cNvSpPr>
                <a:spLocks noChangeArrowheads="1"/>
              </p:cNvSpPr>
              <p:nvPr/>
            </p:nvSpPr>
            <p:spPr bwMode="auto">
              <a:xfrm>
                <a:off x="2253" y="3528"/>
                <a:ext cx="4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n</a:t>
                </a:r>
                <a:endParaRPr lang="en-CA" b="1"/>
              </a:p>
            </p:txBody>
          </p:sp>
          <p:sp>
            <p:nvSpPr>
              <p:cNvPr id="218" name="Rectangle 179"/>
              <p:cNvSpPr>
                <a:spLocks noChangeArrowheads="1"/>
              </p:cNvSpPr>
              <p:nvPr/>
            </p:nvSpPr>
            <p:spPr bwMode="auto">
              <a:xfrm>
                <a:off x="2314" y="3528"/>
                <a:ext cx="4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d</a:t>
                </a:r>
                <a:endParaRPr lang="en-CA" b="1"/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2900" y="2218"/>
                <a:ext cx="667" cy="844"/>
              </a:xfrm>
              <a:custGeom>
                <a:avLst/>
                <a:gdLst>
                  <a:gd name="T0" fmla="*/ 0 w 667"/>
                  <a:gd name="T1" fmla="*/ 0 h 844"/>
                  <a:gd name="T2" fmla="*/ 0 w 667"/>
                  <a:gd name="T3" fmla="*/ 341 h 844"/>
                  <a:gd name="T4" fmla="*/ 109 w 667"/>
                  <a:gd name="T5" fmla="*/ 422 h 844"/>
                  <a:gd name="T6" fmla="*/ 0 w 667"/>
                  <a:gd name="T7" fmla="*/ 502 h 844"/>
                  <a:gd name="T8" fmla="*/ 0 w 667"/>
                  <a:gd name="T9" fmla="*/ 844 h 844"/>
                  <a:gd name="T10" fmla="*/ 667 w 667"/>
                  <a:gd name="T11" fmla="*/ 585 h 844"/>
                  <a:gd name="T12" fmla="*/ 667 w 667"/>
                  <a:gd name="T13" fmla="*/ 259 h 844"/>
                  <a:gd name="T14" fmla="*/ 0 w 667"/>
                  <a:gd name="T15" fmla="*/ 0 h 844"/>
                  <a:gd name="T16" fmla="*/ 0 w 667"/>
                  <a:gd name="T17" fmla="*/ 0 h 8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7" h="844">
                    <a:moveTo>
                      <a:pt x="0" y="0"/>
                    </a:moveTo>
                    <a:lnTo>
                      <a:pt x="0" y="341"/>
                    </a:lnTo>
                    <a:lnTo>
                      <a:pt x="109" y="422"/>
                    </a:lnTo>
                    <a:lnTo>
                      <a:pt x="0" y="502"/>
                    </a:lnTo>
                    <a:lnTo>
                      <a:pt x="0" y="844"/>
                    </a:lnTo>
                    <a:lnTo>
                      <a:pt x="667" y="585"/>
                    </a:lnTo>
                    <a:lnTo>
                      <a:pt x="66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81"/>
              <p:cNvSpPr>
                <a:spLocks/>
              </p:cNvSpPr>
              <p:nvPr/>
            </p:nvSpPr>
            <p:spPr bwMode="auto">
              <a:xfrm>
                <a:off x="2900" y="2218"/>
                <a:ext cx="667" cy="844"/>
              </a:xfrm>
              <a:custGeom>
                <a:avLst/>
                <a:gdLst>
                  <a:gd name="T0" fmla="*/ 0 w 667"/>
                  <a:gd name="T1" fmla="*/ 0 h 844"/>
                  <a:gd name="T2" fmla="*/ 0 w 667"/>
                  <a:gd name="T3" fmla="*/ 341 h 844"/>
                  <a:gd name="T4" fmla="*/ 109 w 667"/>
                  <a:gd name="T5" fmla="*/ 422 h 844"/>
                  <a:gd name="T6" fmla="*/ 0 w 667"/>
                  <a:gd name="T7" fmla="*/ 502 h 844"/>
                  <a:gd name="T8" fmla="*/ 0 w 667"/>
                  <a:gd name="T9" fmla="*/ 844 h 844"/>
                  <a:gd name="T10" fmla="*/ 667 w 667"/>
                  <a:gd name="T11" fmla="*/ 585 h 844"/>
                  <a:gd name="T12" fmla="*/ 667 w 667"/>
                  <a:gd name="T13" fmla="*/ 259 h 844"/>
                  <a:gd name="T14" fmla="*/ 0 w 667"/>
                  <a:gd name="T15" fmla="*/ 0 h 844"/>
                  <a:gd name="T16" fmla="*/ 0 w 667"/>
                  <a:gd name="T17" fmla="*/ 0 h 8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7" h="844">
                    <a:moveTo>
                      <a:pt x="0" y="0"/>
                    </a:moveTo>
                    <a:lnTo>
                      <a:pt x="0" y="341"/>
                    </a:lnTo>
                    <a:lnTo>
                      <a:pt x="109" y="422"/>
                    </a:lnTo>
                    <a:lnTo>
                      <a:pt x="0" y="502"/>
                    </a:lnTo>
                    <a:lnTo>
                      <a:pt x="0" y="844"/>
                    </a:lnTo>
                    <a:lnTo>
                      <a:pt x="667" y="585"/>
                    </a:lnTo>
                    <a:lnTo>
                      <a:pt x="667" y="259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Rectangle 182"/>
              <p:cNvSpPr>
                <a:spLocks noChangeArrowheads="1"/>
              </p:cNvSpPr>
              <p:nvPr/>
            </p:nvSpPr>
            <p:spPr bwMode="auto">
              <a:xfrm>
                <a:off x="3310" y="2612"/>
                <a:ext cx="53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222" name="Rectangle 183"/>
              <p:cNvSpPr>
                <a:spLocks noChangeArrowheads="1"/>
              </p:cNvSpPr>
              <p:nvPr/>
            </p:nvSpPr>
            <p:spPr bwMode="auto">
              <a:xfrm>
                <a:off x="3378" y="2612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L</a:t>
                </a:r>
                <a:endParaRPr lang="en-CA"/>
              </a:p>
            </p:txBody>
          </p:sp>
          <p:sp>
            <p:nvSpPr>
              <p:cNvPr id="223" name="Rectangle 184"/>
              <p:cNvSpPr>
                <a:spLocks noChangeArrowheads="1"/>
              </p:cNvSpPr>
              <p:nvPr/>
            </p:nvSpPr>
            <p:spPr bwMode="auto">
              <a:xfrm>
                <a:off x="3439" y="2612"/>
                <a:ext cx="5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U</a:t>
                </a:r>
                <a:endParaRPr lang="en-CA"/>
              </a:p>
            </p:txBody>
          </p:sp>
          <p:sp>
            <p:nvSpPr>
              <p:cNvPr id="224" name="Rectangle 185"/>
              <p:cNvSpPr>
                <a:spLocks noChangeArrowheads="1"/>
              </p:cNvSpPr>
              <p:nvPr/>
            </p:nvSpPr>
            <p:spPr bwMode="auto">
              <a:xfrm>
                <a:off x="3575" y="2612"/>
                <a:ext cx="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25" name="Rectangle 186"/>
              <p:cNvSpPr>
                <a:spLocks noChangeArrowheads="1"/>
              </p:cNvSpPr>
              <p:nvPr/>
            </p:nvSpPr>
            <p:spPr bwMode="auto">
              <a:xfrm>
                <a:off x="3277" y="2696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226" name="Rectangle 187"/>
              <p:cNvSpPr>
                <a:spLocks noChangeArrowheads="1"/>
              </p:cNvSpPr>
              <p:nvPr/>
            </p:nvSpPr>
            <p:spPr bwMode="auto">
              <a:xfrm>
                <a:off x="3314" y="26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227" name="Rectangle 188"/>
              <p:cNvSpPr>
                <a:spLocks noChangeArrowheads="1"/>
              </p:cNvSpPr>
              <p:nvPr/>
            </p:nvSpPr>
            <p:spPr bwMode="auto">
              <a:xfrm>
                <a:off x="3373" y="2696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s</a:t>
                </a:r>
                <a:endParaRPr lang="en-CA"/>
              </a:p>
            </p:txBody>
          </p:sp>
          <p:sp>
            <p:nvSpPr>
              <p:cNvPr id="228" name="Rectangle 189"/>
              <p:cNvSpPr>
                <a:spLocks noChangeArrowheads="1"/>
              </p:cNvSpPr>
              <p:nvPr/>
            </p:nvSpPr>
            <p:spPr bwMode="auto">
              <a:xfrm>
                <a:off x="3427" y="26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u</a:t>
                </a:r>
                <a:endParaRPr lang="en-CA"/>
              </a:p>
            </p:txBody>
          </p:sp>
          <p:sp>
            <p:nvSpPr>
              <p:cNvPr id="229" name="Rectangle 190"/>
              <p:cNvSpPr>
                <a:spLocks noChangeArrowheads="1"/>
              </p:cNvSpPr>
              <p:nvPr/>
            </p:nvSpPr>
            <p:spPr bwMode="auto">
              <a:xfrm>
                <a:off x="3479" y="2696"/>
                <a:ext cx="1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l</a:t>
                </a:r>
                <a:endParaRPr lang="en-CA"/>
              </a:p>
            </p:txBody>
          </p:sp>
          <p:sp>
            <p:nvSpPr>
              <p:cNvPr id="230" name="Rectangle 191"/>
              <p:cNvSpPr>
                <a:spLocks noChangeArrowheads="1"/>
              </p:cNvSpPr>
              <p:nvPr/>
            </p:nvSpPr>
            <p:spPr bwMode="auto">
              <a:xfrm>
                <a:off x="3507" y="2696"/>
                <a:ext cx="2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t</a:t>
                </a:r>
                <a:endParaRPr lang="en-CA"/>
              </a:p>
            </p:txBody>
          </p:sp>
          <p:sp>
            <p:nvSpPr>
              <p:cNvPr id="231" name="Rectangle 192"/>
              <p:cNvSpPr>
                <a:spLocks noChangeArrowheads="1"/>
              </p:cNvSpPr>
              <p:nvPr/>
            </p:nvSpPr>
            <p:spPr bwMode="auto">
              <a:xfrm>
                <a:off x="3333" y="2481"/>
                <a:ext cx="4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Z</a:t>
                </a:r>
                <a:endParaRPr lang="en-CA"/>
              </a:p>
            </p:txBody>
          </p:sp>
          <p:sp>
            <p:nvSpPr>
              <p:cNvPr id="232" name="Rectangle 193"/>
              <p:cNvSpPr>
                <a:spLocks noChangeArrowheads="1"/>
              </p:cNvSpPr>
              <p:nvPr/>
            </p:nvSpPr>
            <p:spPr bwMode="auto">
              <a:xfrm>
                <a:off x="3395" y="2481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233" name="Rectangle 194"/>
              <p:cNvSpPr>
                <a:spLocks noChangeArrowheads="1"/>
              </p:cNvSpPr>
              <p:nvPr/>
            </p:nvSpPr>
            <p:spPr bwMode="auto">
              <a:xfrm>
                <a:off x="3452" y="2481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234" name="Rectangle 195"/>
              <p:cNvSpPr>
                <a:spLocks noChangeArrowheads="1"/>
              </p:cNvSpPr>
              <p:nvPr/>
            </p:nvSpPr>
            <p:spPr bwMode="auto">
              <a:xfrm>
                <a:off x="3492" y="2481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o</a:t>
                </a:r>
                <a:endParaRPr lang="en-CA"/>
              </a:p>
            </p:txBody>
          </p:sp>
          <p:sp>
            <p:nvSpPr>
              <p:cNvPr id="235" name="Rectangle 196"/>
              <p:cNvSpPr>
                <a:spLocks noChangeArrowheads="1"/>
              </p:cNvSpPr>
              <p:nvPr/>
            </p:nvSpPr>
            <p:spPr bwMode="auto">
              <a:xfrm>
                <a:off x="3070" y="2589"/>
                <a:ext cx="5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A</a:t>
                </a:r>
                <a:endParaRPr lang="en-CA" b="1"/>
              </a:p>
            </p:txBody>
          </p:sp>
          <p:sp>
            <p:nvSpPr>
              <p:cNvPr id="236" name="Rectangle 197"/>
              <p:cNvSpPr>
                <a:spLocks noChangeArrowheads="1"/>
              </p:cNvSpPr>
              <p:nvPr/>
            </p:nvSpPr>
            <p:spPr bwMode="auto">
              <a:xfrm>
                <a:off x="3139" y="2589"/>
                <a:ext cx="49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L</a:t>
                </a:r>
                <a:endParaRPr lang="en-CA" b="1"/>
              </a:p>
            </p:txBody>
          </p:sp>
          <p:sp>
            <p:nvSpPr>
              <p:cNvPr id="237" name="Rectangle 198"/>
              <p:cNvSpPr>
                <a:spLocks noChangeArrowheads="1"/>
              </p:cNvSpPr>
              <p:nvPr/>
            </p:nvSpPr>
            <p:spPr bwMode="auto">
              <a:xfrm>
                <a:off x="3201" y="2589"/>
                <a:ext cx="5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 b="1">
                    <a:latin typeface="Arial" pitchFamily="34" charset="0"/>
                  </a:rPr>
                  <a:t>U</a:t>
                </a:r>
                <a:endParaRPr lang="en-CA" b="1"/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790" y="2492"/>
                <a:ext cx="55" cy="42"/>
              </a:xfrm>
              <a:custGeom>
                <a:avLst/>
                <a:gdLst>
                  <a:gd name="T0" fmla="*/ 26 w 55"/>
                  <a:gd name="T1" fmla="*/ 42 h 42"/>
                  <a:gd name="T2" fmla="*/ 32 w 55"/>
                  <a:gd name="T3" fmla="*/ 42 h 42"/>
                  <a:gd name="T4" fmla="*/ 35 w 55"/>
                  <a:gd name="T5" fmla="*/ 42 h 42"/>
                  <a:gd name="T6" fmla="*/ 39 w 55"/>
                  <a:gd name="T7" fmla="*/ 40 h 42"/>
                  <a:gd name="T8" fmla="*/ 45 w 55"/>
                  <a:gd name="T9" fmla="*/ 37 h 42"/>
                  <a:gd name="T10" fmla="*/ 48 w 55"/>
                  <a:gd name="T11" fmla="*/ 37 h 42"/>
                  <a:gd name="T12" fmla="*/ 48 w 55"/>
                  <a:gd name="T13" fmla="*/ 35 h 42"/>
                  <a:gd name="T14" fmla="*/ 51 w 55"/>
                  <a:gd name="T15" fmla="*/ 32 h 42"/>
                  <a:gd name="T16" fmla="*/ 55 w 55"/>
                  <a:gd name="T17" fmla="*/ 27 h 42"/>
                  <a:gd name="T18" fmla="*/ 55 w 55"/>
                  <a:gd name="T19" fmla="*/ 25 h 42"/>
                  <a:gd name="T20" fmla="*/ 55 w 55"/>
                  <a:gd name="T21" fmla="*/ 22 h 42"/>
                  <a:gd name="T22" fmla="*/ 55 w 55"/>
                  <a:gd name="T23" fmla="*/ 17 h 42"/>
                  <a:gd name="T24" fmla="*/ 55 w 55"/>
                  <a:gd name="T25" fmla="*/ 15 h 42"/>
                  <a:gd name="T26" fmla="*/ 51 w 55"/>
                  <a:gd name="T27" fmla="*/ 12 h 42"/>
                  <a:gd name="T28" fmla="*/ 48 w 55"/>
                  <a:gd name="T29" fmla="*/ 10 h 42"/>
                  <a:gd name="T30" fmla="*/ 48 w 55"/>
                  <a:gd name="T31" fmla="*/ 7 h 42"/>
                  <a:gd name="T32" fmla="*/ 45 w 55"/>
                  <a:gd name="T33" fmla="*/ 5 h 42"/>
                  <a:gd name="T34" fmla="*/ 39 w 55"/>
                  <a:gd name="T35" fmla="*/ 2 h 42"/>
                  <a:gd name="T36" fmla="*/ 35 w 55"/>
                  <a:gd name="T37" fmla="*/ 2 h 42"/>
                  <a:gd name="T38" fmla="*/ 32 w 55"/>
                  <a:gd name="T39" fmla="*/ 0 h 42"/>
                  <a:gd name="T40" fmla="*/ 29 w 55"/>
                  <a:gd name="T41" fmla="*/ 0 h 42"/>
                  <a:gd name="T42" fmla="*/ 23 w 55"/>
                  <a:gd name="T43" fmla="*/ 0 h 42"/>
                  <a:gd name="T44" fmla="*/ 19 w 55"/>
                  <a:gd name="T45" fmla="*/ 2 h 42"/>
                  <a:gd name="T46" fmla="*/ 16 w 55"/>
                  <a:gd name="T47" fmla="*/ 2 h 42"/>
                  <a:gd name="T48" fmla="*/ 13 w 55"/>
                  <a:gd name="T49" fmla="*/ 5 h 42"/>
                  <a:gd name="T50" fmla="*/ 10 w 55"/>
                  <a:gd name="T51" fmla="*/ 7 h 42"/>
                  <a:gd name="T52" fmla="*/ 6 w 55"/>
                  <a:gd name="T53" fmla="*/ 10 h 42"/>
                  <a:gd name="T54" fmla="*/ 3 w 55"/>
                  <a:gd name="T55" fmla="*/ 12 h 42"/>
                  <a:gd name="T56" fmla="*/ 3 w 55"/>
                  <a:gd name="T57" fmla="*/ 15 h 42"/>
                  <a:gd name="T58" fmla="*/ 0 w 55"/>
                  <a:gd name="T59" fmla="*/ 17 h 42"/>
                  <a:gd name="T60" fmla="*/ 0 w 55"/>
                  <a:gd name="T61" fmla="*/ 22 h 42"/>
                  <a:gd name="T62" fmla="*/ 0 w 55"/>
                  <a:gd name="T63" fmla="*/ 25 h 42"/>
                  <a:gd name="T64" fmla="*/ 3 w 55"/>
                  <a:gd name="T65" fmla="*/ 27 h 42"/>
                  <a:gd name="T66" fmla="*/ 3 w 55"/>
                  <a:gd name="T67" fmla="*/ 32 h 42"/>
                  <a:gd name="T68" fmla="*/ 6 w 55"/>
                  <a:gd name="T69" fmla="*/ 35 h 42"/>
                  <a:gd name="T70" fmla="*/ 10 w 55"/>
                  <a:gd name="T71" fmla="*/ 37 h 42"/>
                  <a:gd name="T72" fmla="*/ 13 w 55"/>
                  <a:gd name="T73" fmla="*/ 37 h 42"/>
                  <a:gd name="T74" fmla="*/ 16 w 55"/>
                  <a:gd name="T75" fmla="*/ 40 h 42"/>
                  <a:gd name="T76" fmla="*/ 19 w 55"/>
                  <a:gd name="T77" fmla="*/ 42 h 42"/>
                  <a:gd name="T78" fmla="*/ 23 w 55"/>
                  <a:gd name="T79" fmla="*/ 42 h 42"/>
                  <a:gd name="T80" fmla="*/ 29 w 55"/>
                  <a:gd name="T81" fmla="*/ 42 h 42"/>
                  <a:gd name="T82" fmla="*/ 29 w 55"/>
                  <a:gd name="T83" fmla="*/ 42 h 42"/>
                  <a:gd name="T84" fmla="*/ 26 w 55"/>
                  <a:gd name="T85" fmla="*/ 42 h 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42">
                    <a:moveTo>
                      <a:pt x="26" y="42"/>
                    </a:moveTo>
                    <a:lnTo>
                      <a:pt x="32" y="42"/>
                    </a:lnTo>
                    <a:lnTo>
                      <a:pt x="35" y="42"/>
                    </a:lnTo>
                    <a:lnTo>
                      <a:pt x="39" y="40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48" y="35"/>
                    </a:lnTo>
                    <a:lnTo>
                      <a:pt x="51" y="32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5" y="22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6" y="40"/>
                    </a:lnTo>
                    <a:lnTo>
                      <a:pt x="19" y="42"/>
                    </a:lnTo>
                    <a:lnTo>
                      <a:pt x="23" y="42"/>
                    </a:lnTo>
                    <a:lnTo>
                      <a:pt x="29" y="42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790" y="2743"/>
                <a:ext cx="55" cy="42"/>
              </a:xfrm>
              <a:custGeom>
                <a:avLst/>
                <a:gdLst>
                  <a:gd name="T0" fmla="*/ 26 w 55"/>
                  <a:gd name="T1" fmla="*/ 42 h 42"/>
                  <a:gd name="T2" fmla="*/ 32 w 55"/>
                  <a:gd name="T3" fmla="*/ 42 h 42"/>
                  <a:gd name="T4" fmla="*/ 35 w 55"/>
                  <a:gd name="T5" fmla="*/ 42 h 42"/>
                  <a:gd name="T6" fmla="*/ 39 w 55"/>
                  <a:gd name="T7" fmla="*/ 40 h 42"/>
                  <a:gd name="T8" fmla="*/ 45 w 55"/>
                  <a:gd name="T9" fmla="*/ 37 h 42"/>
                  <a:gd name="T10" fmla="*/ 48 w 55"/>
                  <a:gd name="T11" fmla="*/ 37 h 42"/>
                  <a:gd name="T12" fmla="*/ 48 w 55"/>
                  <a:gd name="T13" fmla="*/ 35 h 42"/>
                  <a:gd name="T14" fmla="*/ 51 w 55"/>
                  <a:gd name="T15" fmla="*/ 32 h 42"/>
                  <a:gd name="T16" fmla="*/ 55 w 55"/>
                  <a:gd name="T17" fmla="*/ 27 h 42"/>
                  <a:gd name="T18" fmla="*/ 55 w 55"/>
                  <a:gd name="T19" fmla="*/ 25 h 42"/>
                  <a:gd name="T20" fmla="*/ 55 w 55"/>
                  <a:gd name="T21" fmla="*/ 22 h 42"/>
                  <a:gd name="T22" fmla="*/ 55 w 55"/>
                  <a:gd name="T23" fmla="*/ 17 h 42"/>
                  <a:gd name="T24" fmla="*/ 55 w 55"/>
                  <a:gd name="T25" fmla="*/ 15 h 42"/>
                  <a:gd name="T26" fmla="*/ 51 w 55"/>
                  <a:gd name="T27" fmla="*/ 12 h 42"/>
                  <a:gd name="T28" fmla="*/ 48 w 55"/>
                  <a:gd name="T29" fmla="*/ 10 h 42"/>
                  <a:gd name="T30" fmla="*/ 48 w 55"/>
                  <a:gd name="T31" fmla="*/ 7 h 42"/>
                  <a:gd name="T32" fmla="*/ 45 w 55"/>
                  <a:gd name="T33" fmla="*/ 5 h 42"/>
                  <a:gd name="T34" fmla="*/ 39 w 55"/>
                  <a:gd name="T35" fmla="*/ 2 h 42"/>
                  <a:gd name="T36" fmla="*/ 35 w 55"/>
                  <a:gd name="T37" fmla="*/ 2 h 42"/>
                  <a:gd name="T38" fmla="*/ 32 w 55"/>
                  <a:gd name="T39" fmla="*/ 0 h 42"/>
                  <a:gd name="T40" fmla="*/ 29 w 55"/>
                  <a:gd name="T41" fmla="*/ 0 h 42"/>
                  <a:gd name="T42" fmla="*/ 23 w 55"/>
                  <a:gd name="T43" fmla="*/ 0 h 42"/>
                  <a:gd name="T44" fmla="*/ 19 w 55"/>
                  <a:gd name="T45" fmla="*/ 2 h 42"/>
                  <a:gd name="T46" fmla="*/ 16 w 55"/>
                  <a:gd name="T47" fmla="*/ 2 h 42"/>
                  <a:gd name="T48" fmla="*/ 13 w 55"/>
                  <a:gd name="T49" fmla="*/ 5 h 42"/>
                  <a:gd name="T50" fmla="*/ 10 w 55"/>
                  <a:gd name="T51" fmla="*/ 7 h 42"/>
                  <a:gd name="T52" fmla="*/ 6 w 55"/>
                  <a:gd name="T53" fmla="*/ 10 h 42"/>
                  <a:gd name="T54" fmla="*/ 3 w 55"/>
                  <a:gd name="T55" fmla="*/ 12 h 42"/>
                  <a:gd name="T56" fmla="*/ 3 w 55"/>
                  <a:gd name="T57" fmla="*/ 15 h 42"/>
                  <a:gd name="T58" fmla="*/ 0 w 55"/>
                  <a:gd name="T59" fmla="*/ 17 h 42"/>
                  <a:gd name="T60" fmla="*/ 0 w 55"/>
                  <a:gd name="T61" fmla="*/ 22 h 42"/>
                  <a:gd name="T62" fmla="*/ 0 w 55"/>
                  <a:gd name="T63" fmla="*/ 25 h 42"/>
                  <a:gd name="T64" fmla="*/ 3 w 55"/>
                  <a:gd name="T65" fmla="*/ 27 h 42"/>
                  <a:gd name="T66" fmla="*/ 3 w 55"/>
                  <a:gd name="T67" fmla="*/ 32 h 42"/>
                  <a:gd name="T68" fmla="*/ 6 w 55"/>
                  <a:gd name="T69" fmla="*/ 35 h 42"/>
                  <a:gd name="T70" fmla="*/ 10 w 55"/>
                  <a:gd name="T71" fmla="*/ 37 h 42"/>
                  <a:gd name="T72" fmla="*/ 13 w 55"/>
                  <a:gd name="T73" fmla="*/ 37 h 42"/>
                  <a:gd name="T74" fmla="*/ 16 w 55"/>
                  <a:gd name="T75" fmla="*/ 40 h 42"/>
                  <a:gd name="T76" fmla="*/ 19 w 55"/>
                  <a:gd name="T77" fmla="*/ 42 h 42"/>
                  <a:gd name="T78" fmla="*/ 23 w 55"/>
                  <a:gd name="T79" fmla="*/ 42 h 42"/>
                  <a:gd name="T80" fmla="*/ 29 w 55"/>
                  <a:gd name="T81" fmla="*/ 42 h 42"/>
                  <a:gd name="T82" fmla="*/ 29 w 55"/>
                  <a:gd name="T83" fmla="*/ 42 h 42"/>
                  <a:gd name="T84" fmla="*/ 26 w 55"/>
                  <a:gd name="T85" fmla="*/ 42 h 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42">
                    <a:moveTo>
                      <a:pt x="26" y="42"/>
                    </a:moveTo>
                    <a:lnTo>
                      <a:pt x="32" y="42"/>
                    </a:lnTo>
                    <a:lnTo>
                      <a:pt x="35" y="42"/>
                    </a:lnTo>
                    <a:lnTo>
                      <a:pt x="39" y="40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48" y="35"/>
                    </a:lnTo>
                    <a:lnTo>
                      <a:pt x="51" y="32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5" y="22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6" y="40"/>
                    </a:lnTo>
                    <a:lnTo>
                      <a:pt x="19" y="42"/>
                    </a:lnTo>
                    <a:lnTo>
                      <a:pt x="23" y="42"/>
                    </a:lnTo>
                    <a:lnTo>
                      <a:pt x="29" y="42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01"/>
              <p:cNvSpPr>
                <a:spLocks/>
              </p:cNvSpPr>
              <p:nvPr/>
            </p:nvSpPr>
            <p:spPr bwMode="auto">
              <a:xfrm>
                <a:off x="790" y="2617"/>
                <a:ext cx="55" cy="43"/>
              </a:xfrm>
              <a:custGeom>
                <a:avLst/>
                <a:gdLst>
                  <a:gd name="T0" fmla="*/ 26 w 55"/>
                  <a:gd name="T1" fmla="*/ 43 h 43"/>
                  <a:gd name="T2" fmla="*/ 32 w 55"/>
                  <a:gd name="T3" fmla="*/ 43 h 43"/>
                  <a:gd name="T4" fmla="*/ 35 w 55"/>
                  <a:gd name="T5" fmla="*/ 43 h 43"/>
                  <a:gd name="T6" fmla="*/ 39 w 55"/>
                  <a:gd name="T7" fmla="*/ 40 h 43"/>
                  <a:gd name="T8" fmla="*/ 45 w 55"/>
                  <a:gd name="T9" fmla="*/ 38 h 43"/>
                  <a:gd name="T10" fmla="*/ 48 w 55"/>
                  <a:gd name="T11" fmla="*/ 38 h 43"/>
                  <a:gd name="T12" fmla="*/ 48 w 55"/>
                  <a:gd name="T13" fmla="*/ 35 h 43"/>
                  <a:gd name="T14" fmla="*/ 51 w 55"/>
                  <a:gd name="T15" fmla="*/ 33 h 43"/>
                  <a:gd name="T16" fmla="*/ 55 w 55"/>
                  <a:gd name="T17" fmla="*/ 28 h 43"/>
                  <a:gd name="T18" fmla="*/ 55 w 55"/>
                  <a:gd name="T19" fmla="*/ 25 h 43"/>
                  <a:gd name="T20" fmla="*/ 55 w 55"/>
                  <a:gd name="T21" fmla="*/ 23 h 43"/>
                  <a:gd name="T22" fmla="*/ 55 w 55"/>
                  <a:gd name="T23" fmla="*/ 18 h 43"/>
                  <a:gd name="T24" fmla="*/ 55 w 55"/>
                  <a:gd name="T25" fmla="*/ 15 h 43"/>
                  <a:gd name="T26" fmla="*/ 51 w 55"/>
                  <a:gd name="T27" fmla="*/ 13 h 43"/>
                  <a:gd name="T28" fmla="*/ 48 w 55"/>
                  <a:gd name="T29" fmla="*/ 10 h 43"/>
                  <a:gd name="T30" fmla="*/ 48 w 55"/>
                  <a:gd name="T31" fmla="*/ 8 h 43"/>
                  <a:gd name="T32" fmla="*/ 45 w 55"/>
                  <a:gd name="T33" fmla="*/ 5 h 43"/>
                  <a:gd name="T34" fmla="*/ 39 w 55"/>
                  <a:gd name="T35" fmla="*/ 3 h 43"/>
                  <a:gd name="T36" fmla="*/ 35 w 55"/>
                  <a:gd name="T37" fmla="*/ 3 h 43"/>
                  <a:gd name="T38" fmla="*/ 32 w 55"/>
                  <a:gd name="T39" fmla="*/ 0 h 43"/>
                  <a:gd name="T40" fmla="*/ 29 w 55"/>
                  <a:gd name="T41" fmla="*/ 0 h 43"/>
                  <a:gd name="T42" fmla="*/ 23 w 55"/>
                  <a:gd name="T43" fmla="*/ 0 h 43"/>
                  <a:gd name="T44" fmla="*/ 19 w 55"/>
                  <a:gd name="T45" fmla="*/ 3 h 43"/>
                  <a:gd name="T46" fmla="*/ 16 w 55"/>
                  <a:gd name="T47" fmla="*/ 3 h 43"/>
                  <a:gd name="T48" fmla="*/ 13 w 55"/>
                  <a:gd name="T49" fmla="*/ 5 h 43"/>
                  <a:gd name="T50" fmla="*/ 10 w 55"/>
                  <a:gd name="T51" fmla="*/ 8 h 43"/>
                  <a:gd name="T52" fmla="*/ 6 w 55"/>
                  <a:gd name="T53" fmla="*/ 10 h 43"/>
                  <a:gd name="T54" fmla="*/ 3 w 55"/>
                  <a:gd name="T55" fmla="*/ 13 h 43"/>
                  <a:gd name="T56" fmla="*/ 3 w 55"/>
                  <a:gd name="T57" fmla="*/ 15 h 43"/>
                  <a:gd name="T58" fmla="*/ 0 w 55"/>
                  <a:gd name="T59" fmla="*/ 18 h 43"/>
                  <a:gd name="T60" fmla="*/ 0 w 55"/>
                  <a:gd name="T61" fmla="*/ 23 h 43"/>
                  <a:gd name="T62" fmla="*/ 0 w 55"/>
                  <a:gd name="T63" fmla="*/ 25 h 43"/>
                  <a:gd name="T64" fmla="*/ 3 w 55"/>
                  <a:gd name="T65" fmla="*/ 28 h 43"/>
                  <a:gd name="T66" fmla="*/ 3 w 55"/>
                  <a:gd name="T67" fmla="*/ 33 h 43"/>
                  <a:gd name="T68" fmla="*/ 6 w 55"/>
                  <a:gd name="T69" fmla="*/ 35 h 43"/>
                  <a:gd name="T70" fmla="*/ 10 w 55"/>
                  <a:gd name="T71" fmla="*/ 38 h 43"/>
                  <a:gd name="T72" fmla="*/ 13 w 55"/>
                  <a:gd name="T73" fmla="*/ 38 h 43"/>
                  <a:gd name="T74" fmla="*/ 16 w 55"/>
                  <a:gd name="T75" fmla="*/ 40 h 43"/>
                  <a:gd name="T76" fmla="*/ 19 w 55"/>
                  <a:gd name="T77" fmla="*/ 43 h 43"/>
                  <a:gd name="T78" fmla="*/ 23 w 55"/>
                  <a:gd name="T79" fmla="*/ 43 h 43"/>
                  <a:gd name="T80" fmla="*/ 29 w 55"/>
                  <a:gd name="T81" fmla="*/ 43 h 43"/>
                  <a:gd name="T82" fmla="*/ 29 w 55"/>
                  <a:gd name="T83" fmla="*/ 43 h 43"/>
                  <a:gd name="T84" fmla="*/ 26 w 55"/>
                  <a:gd name="T85" fmla="*/ 43 h 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43">
                    <a:moveTo>
                      <a:pt x="26" y="43"/>
                    </a:moveTo>
                    <a:lnTo>
                      <a:pt x="32" y="43"/>
                    </a:lnTo>
                    <a:lnTo>
                      <a:pt x="35" y="43"/>
                    </a:lnTo>
                    <a:lnTo>
                      <a:pt x="39" y="40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48" y="35"/>
                    </a:lnTo>
                    <a:lnTo>
                      <a:pt x="51" y="33"/>
                    </a:lnTo>
                    <a:lnTo>
                      <a:pt x="55" y="28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5" y="18"/>
                    </a:lnTo>
                    <a:lnTo>
                      <a:pt x="55" y="15"/>
                    </a:lnTo>
                    <a:lnTo>
                      <a:pt x="51" y="13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35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3" y="28"/>
                    </a:lnTo>
                    <a:lnTo>
                      <a:pt x="3" y="33"/>
                    </a:lnTo>
                    <a:lnTo>
                      <a:pt x="6" y="35"/>
                    </a:lnTo>
                    <a:lnTo>
                      <a:pt x="10" y="38"/>
                    </a:lnTo>
                    <a:lnTo>
                      <a:pt x="13" y="38"/>
                    </a:lnTo>
                    <a:lnTo>
                      <a:pt x="16" y="40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9" y="43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202"/>
              <p:cNvSpPr>
                <a:spLocks noChangeArrowheads="1"/>
              </p:cNvSpPr>
              <p:nvPr/>
            </p:nvSpPr>
            <p:spPr bwMode="auto">
              <a:xfrm>
                <a:off x="4214" y="2696"/>
                <a:ext cx="53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A</a:t>
                </a:r>
                <a:endParaRPr lang="en-CA"/>
              </a:p>
            </p:txBody>
          </p:sp>
          <p:sp>
            <p:nvSpPr>
              <p:cNvPr id="242" name="Rectangle 203"/>
              <p:cNvSpPr>
                <a:spLocks noChangeArrowheads="1"/>
              </p:cNvSpPr>
              <p:nvPr/>
            </p:nvSpPr>
            <p:spPr bwMode="auto">
              <a:xfrm>
                <a:off x="4282" y="26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243" name="Rectangle 204"/>
              <p:cNvSpPr>
                <a:spLocks noChangeArrowheads="1"/>
              </p:cNvSpPr>
              <p:nvPr/>
            </p:nvSpPr>
            <p:spPr bwMode="auto">
              <a:xfrm>
                <a:off x="4340" y="26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d</a:t>
                </a:r>
                <a:endParaRPr lang="en-CA"/>
              </a:p>
            </p:txBody>
          </p:sp>
          <p:sp>
            <p:nvSpPr>
              <p:cNvPr id="244" name="Rectangle 205"/>
              <p:cNvSpPr>
                <a:spLocks noChangeArrowheads="1"/>
              </p:cNvSpPr>
              <p:nvPr/>
            </p:nvSpPr>
            <p:spPr bwMode="auto">
              <a:xfrm>
                <a:off x="4399" y="2696"/>
                <a:ext cx="2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r</a:t>
                </a:r>
                <a:endParaRPr lang="en-CA"/>
              </a:p>
            </p:txBody>
          </p:sp>
          <p:sp>
            <p:nvSpPr>
              <p:cNvPr id="245" name="Rectangle 206"/>
              <p:cNvSpPr>
                <a:spLocks noChangeArrowheads="1"/>
              </p:cNvSpPr>
              <p:nvPr/>
            </p:nvSpPr>
            <p:spPr bwMode="auto">
              <a:xfrm>
                <a:off x="4435" y="2696"/>
                <a:ext cx="4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e</a:t>
                </a:r>
                <a:endParaRPr lang="en-CA"/>
              </a:p>
            </p:txBody>
          </p:sp>
          <p:sp>
            <p:nvSpPr>
              <p:cNvPr id="246" name="Rectangle 207"/>
              <p:cNvSpPr>
                <a:spLocks noChangeArrowheads="1"/>
              </p:cNvSpPr>
              <p:nvPr/>
            </p:nvSpPr>
            <p:spPr bwMode="auto">
              <a:xfrm>
                <a:off x="4495" y="2696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s</a:t>
                </a:r>
                <a:endParaRPr lang="en-CA"/>
              </a:p>
            </p:txBody>
          </p:sp>
          <p:sp>
            <p:nvSpPr>
              <p:cNvPr id="247" name="Rectangle 208"/>
              <p:cNvSpPr>
                <a:spLocks noChangeArrowheads="1"/>
              </p:cNvSpPr>
              <p:nvPr/>
            </p:nvSpPr>
            <p:spPr bwMode="auto">
              <a:xfrm>
                <a:off x="4549" y="2696"/>
                <a:ext cx="4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CA" sz="1000">
                    <a:latin typeface="Arial" pitchFamily="34" charset="0"/>
                  </a:rPr>
                  <a:t>s</a:t>
                </a:r>
                <a:endParaRPr lang="en-CA"/>
              </a:p>
            </p:txBody>
          </p:sp>
        </p:grpSp>
        <p:sp>
          <p:nvSpPr>
            <p:cNvPr id="8" name="Line 210"/>
            <p:cNvSpPr>
              <a:spLocks noChangeShapeType="1"/>
            </p:cNvSpPr>
            <p:nvPr/>
          </p:nvSpPr>
          <p:spPr bwMode="auto">
            <a:xfrm flipV="1">
              <a:off x="4741" y="3391"/>
              <a:ext cx="0" cy="1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11"/>
            <p:cNvSpPr>
              <a:spLocks noChangeShapeType="1"/>
            </p:cNvSpPr>
            <p:nvPr/>
          </p:nvSpPr>
          <p:spPr bwMode="auto">
            <a:xfrm>
              <a:off x="4741" y="2218"/>
              <a:ext cx="0" cy="1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4829" y="3435"/>
              <a:ext cx="6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M</a:t>
              </a:r>
              <a:endParaRPr lang="en-CA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4913" y="3435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4977" y="3435"/>
              <a:ext cx="6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m</a:t>
              </a:r>
              <a:endParaRPr lang="en-CA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5064" y="3435"/>
              <a:ext cx="5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5137" y="3435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5198" y="3435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5257" y="3435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d</a:t>
              </a:r>
              <a:endParaRPr lang="en-CA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4829" y="2262"/>
              <a:ext cx="6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M</a:t>
              </a:r>
              <a:endParaRPr lang="en-CA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4913" y="2262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19" name="Rectangle 221"/>
            <p:cNvSpPr>
              <a:spLocks noChangeArrowheads="1"/>
            </p:cNvSpPr>
            <p:nvPr/>
          </p:nvSpPr>
          <p:spPr bwMode="auto">
            <a:xfrm>
              <a:off x="4977" y="2262"/>
              <a:ext cx="6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m</a:t>
              </a:r>
              <a:endParaRPr lang="en-CA"/>
            </a:p>
          </p:txBody>
        </p:sp>
        <p:sp>
          <p:nvSpPr>
            <p:cNvPr id="20" name="Rectangle 222"/>
            <p:cNvSpPr>
              <a:spLocks noChangeArrowheads="1"/>
            </p:cNvSpPr>
            <p:nvPr/>
          </p:nvSpPr>
          <p:spPr bwMode="auto">
            <a:xfrm>
              <a:off x="5053" y="2262"/>
              <a:ext cx="7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W</a:t>
              </a:r>
              <a:endParaRPr lang="en-CA"/>
            </a:p>
          </p:txBody>
        </p:sp>
        <p:sp>
          <p:nvSpPr>
            <p:cNvPr id="21" name="Rectangle 223"/>
            <p:cNvSpPr>
              <a:spLocks noChangeArrowheads="1"/>
            </p:cNvSpPr>
            <p:nvPr/>
          </p:nvSpPr>
          <p:spPr bwMode="auto">
            <a:xfrm>
              <a:off x="5142" y="2262"/>
              <a:ext cx="2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22" name="Rectangle 224"/>
            <p:cNvSpPr>
              <a:spLocks noChangeArrowheads="1"/>
            </p:cNvSpPr>
            <p:nvPr/>
          </p:nvSpPr>
          <p:spPr bwMode="auto">
            <a:xfrm>
              <a:off x="5173" y="2262"/>
              <a:ext cx="1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23" name="Rectangle 225"/>
            <p:cNvSpPr>
              <a:spLocks noChangeArrowheads="1"/>
            </p:cNvSpPr>
            <p:nvPr/>
          </p:nvSpPr>
          <p:spPr bwMode="auto">
            <a:xfrm>
              <a:off x="5199" y="2262"/>
              <a:ext cx="2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24" name="Rectangle 226"/>
            <p:cNvSpPr>
              <a:spLocks noChangeArrowheads="1"/>
            </p:cNvSpPr>
            <p:nvPr/>
          </p:nvSpPr>
          <p:spPr bwMode="auto">
            <a:xfrm>
              <a:off x="5230" y="2262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25" name="Line 227"/>
            <p:cNvSpPr>
              <a:spLocks noChangeShapeType="1"/>
            </p:cNvSpPr>
            <p:nvPr/>
          </p:nvSpPr>
          <p:spPr bwMode="auto">
            <a:xfrm flipV="1">
              <a:off x="1707" y="3132"/>
              <a:ext cx="0" cy="1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28"/>
            <p:cNvSpPr>
              <a:spLocks noChangeArrowheads="1"/>
            </p:cNvSpPr>
            <p:nvPr/>
          </p:nvSpPr>
          <p:spPr bwMode="auto">
            <a:xfrm>
              <a:off x="1247" y="3159"/>
              <a:ext cx="5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27" name="Rectangle 229"/>
            <p:cNvSpPr>
              <a:spLocks noChangeArrowheads="1"/>
            </p:cNvSpPr>
            <p:nvPr/>
          </p:nvSpPr>
          <p:spPr bwMode="auto">
            <a:xfrm>
              <a:off x="1320" y="3159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28" name="Rectangle 230"/>
            <p:cNvSpPr>
              <a:spLocks noChangeArrowheads="1"/>
            </p:cNvSpPr>
            <p:nvPr/>
          </p:nvSpPr>
          <p:spPr bwMode="auto">
            <a:xfrm>
              <a:off x="1382" y="3159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g</a:t>
              </a:r>
              <a:endParaRPr lang="en-CA"/>
            </a:p>
          </p:txBody>
        </p:sp>
        <p:sp>
          <p:nvSpPr>
            <p:cNvPr id="29" name="Rectangle 231"/>
            <p:cNvSpPr>
              <a:spLocks noChangeArrowheads="1"/>
            </p:cNvSpPr>
            <p:nvPr/>
          </p:nvSpPr>
          <p:spPr bwMode="auto">
            <a:xfrm>
              <a:off x="1441" y="3159"/>
              <a:ext cx="7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W</a:t>
              </a:r>
              <a:endParaRPr lang="en-CA"/>
            </a:p>
          </p:txBody>
        </p:sp>
        <p:sp>
          <p:nvSpPr>
            <p:cNvPr id="30" name="Rectangle 232"/>
            <p:cNvSpPr>
              <a:spLocks noChangeArrowheads="1"/>
            </p:cNvSpPr>
            <p:nvPr/>
          </p:nvSpPr>
          <p:spPr bwMode="auto">
            <a:xfrm>
              <a:off x="1530" y="3159"/>
              <a:ext cx="2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31" name="Rectangle 233"/>
            <p:cNvSpPr>
              <a:spLocks noChangeArrowheads="1"/>
            </p:cNvSpPr>
            <p:nvPr/>
          </p:nvSpPr>
          <p:spPr bwMode="auto">
            <a:xfrm>
              <a:off x="1561" y="3159"/>
              <a:ext cx="1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32" name="Rectangle 234"/>
            <p:cNvSpPr>
              <a:spLocks noChangeArrowheads="1"/>
            </p:cNvSpPr>
            <p:nvPr/>
          </p:nvSpPr>
          <p:spPr bwMode="auto">
            <a:xfrm>
              <a:off x="1587" y="3159"/>
              <a:ext cx="2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33" name="Rectangle 235"/>
            <p:cNvSpPr>
              <a:spLocks noChangeArrowheads="1"/>
            </p:cNvSpPr>
            <p:nvPr/>
          </p:nvSpPr>
          <p:spPr bwMode="auto">
            <a:xfrm>
              <a:off x="1621" y="3159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34" name="Rectangle 236"/>
            <p:cNvSpPr>
              <a:spLocks noChangeArrowheads="1"/>
            </p:cNvSpPr>
            <p:nvPr/>
          </p:nvSpPr>
          <p:spPr bwMode="auto">
            <a:xfrm>
              <a:off x="3277" y="2107"/>
              <a:ext cx="5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35" name="Rectangle 237"/>
            <p:cNvSpPr>
              <a:spLocks noChangeArrowheads="1"/>
            </p:cNvSpPr>
            <p:nvPr/>
          </p:nvSpPr>
          <p:spPr bwMode="auto">
            <a:xfrm>
              <a:off x="3346" y="2107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L</a:t>
              </a:r>
              <a:endParaRPr lang="en-CA"/>
            </a:p>
          </p:txBody>
        </p:sp>
        <p:sp>
          <p:nvSpPr>
            <p:cNvPr id="36" name="Rectangle 238"/>
            <p:cNvSpPr>
              <a:spLocks noChangeArrowheads="1"/>
            </p:cNvSpPr>
            <p:nvPr/>
          </p:nvSpPr>
          <p:spPr bwMode="auto">
            <a:xfrm>
              <a:off x="3410" y="2107"/>
              <a:ext cx="5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U</a:t>
              </a:r>
              <a:endParaRPr lang="en-CA"/>
            </a:p>
          </p:txBody>
        </p:sp>
        <p:sp>
          <p:nvSpPr>
            <p:cNvPr id="37" name="Rectangle 239"/>
            <p:cNvSpPr>
              <a:spLocks noChangeArrowheads="1"/>
            </p:cNvSpPr>
            <p:nvPr/>
          </p:nvSpPr>
          <p:spPr bwMode="auto">
            <a:xfrm>
              <a:off x="3481" y="2107"/>
              <a:ext cx="2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 </a:t>
              </a:r>
              <a:endParaRPr lang="en-CA"/>
            </a:p>
          </p:txBody>
        </p:sp>
        <p:sp>
          <p:nvSpPr>
            <p:cNvPr id="38" name="Rectangle 240"/>
            <p:cNvSpPr>
              <a:spLocks noChangeArrowheads="1"/>
            </p:cNvSpPr>
            <p:nvPr/>
          </p:nvSpPr>
          <p:spPr bwMode="auto">
            <a:xfrm>
              <a:off x="3512" y="2107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o</a:t>
              </a:r>
              <a:endParaRPr lang="en-CA"/>
            </a:p>
          </p:txBody>
        </p:sp>
        <p:sp>
          <p:nvSpPr>
            <p:cNvPr id="39" name="Rectangle 241"/>
            <p:cNvSpPr>
              <a:spLocks noChangeArrowheads="1"/>
            </p:cNvSpPr>
            <p:nvPr/>
          </p:nvSpPr>
          <p:spPr bwMode="auto">
            <a:xfrm>
              <a:off x="3570" y="2107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p</a:t>
              </a:r>
              <a:endParaRPr lang="en-CA"/>
            </a:p>
          </p:txBody>
        </p:sp>
        <p:sp>
          <p:nvSpPr>
            <p:cNvPr id="40" name="Rectangle 242"/>
            <p:cNvSpPr>
              <a:spLocks noChangeArrowheads="1"/>
            </p:cNvSpPr>
            <p:nvPr/>
          </p:nvSpPr>
          <p:spPr bwMode="auto">
            <a:xfrm>
              <a:off x="3630" y="2107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e</a:t>
              </a:r>
              <a:endParaRPr lang="en-CA"/>
            </a:p>
          </p:txBody>
        </p:sp>
        <p:sp>
          <p:nvSpPr>
            <p:cNvPr id="41" name="Rectangle 243"/>
            <p:cNvSpPr>
              <a:spLocks noChangeArrowheads="1"/>
            </p:cNvSpPr>
            <p:nvPr/>
          </p:nvSpPr>
          <p:spPr bwMode="auto">
            <a:xfrm>
              <a:off x="3687" y="2107"/>
              <a:ext cx="2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r</a:t>
              </a:r>
              <a:endParaRPr lang="en-CA"/>
            </a:p>
          </p:txBody>
        </p:sp>
        <p:sp>
          <p:nvSpPr>
            <p:cNvPr id="42" name="Rectangle 244"/>
            <p:cNvSpPr>
              <a:spLocks noChangeArrowheads="1"/>
            </p:cNvSpPr>
            <p:nvPr/>
          </p:nvSpPr>
          <p:spPr bwMode="auto">
            <a:xfrm>
              <a:off x="3726" y="2107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a</a:t>
              </a:r>
              <a:endParaRPr lang="en-CA"/>
            </a:p>
          </p:txBody>
        </p:sp>
        <p:sp>
          <p:nvSpPr>
            <p:cNvPr id="43" name="Rectangle 245"/>
            <p:cNvSpPr>
              <a:spLocks noChangeArrowheads="1"/>
            </p:cNvSpPr>
            <p:nvPr/>
          </p:nvSpPr>
          <p:spPr bwMode="auto">
            <a:xfrm>
              <a:off x="3782" y="2107"/>
              <a:ext cx="2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t</a:t>
              </a:r>
              <a:endParaRPr lang="en-CA"/>
            </a:p>
          </p:txBody>
        </p:sp>
        <p:sp>
          <p:nvSpPr>
            <p:cNvPr id="44" name="Rectangle 246"/>
            <p:cNvSpPr>
              <a:spLocks noChangeArrowheads="1"/>
            </p:cNvSpPr>
            <p:nvPr/>
          </p:nvSpPr>
          <p:spPr bwMode="auto">
            <a:xfrm>
              <a:off x="3808" y="2107"/>
              <a:ext cx="1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i</a:t>
              </a:r>
              <a:endParaRPr lang="en-CA"/>
            </a:p>
          </p:txBody>
        </p:sp>
        <p:sp>
          <p:nvSpPr>
            <p:cNvPr id="45" name="Rectangle 247"/>
            <p:cNvSpPr>
              <a:spLocks noChangeArrowheads="1"/>
            </p:cNvSpPr>
            <p:nvPr/>
          </p:nvSpPr>
          <p:spPr bwMode="auto">
            <a:xfrm>
              <a:off x="3839" y="2107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o</a:t>
              </a:r>
              <a:endParaRPr lang="en-CA"/>
            </a:p>
          </p:txBody>
        </p:sp>
        <p:sp>
          <p:nvSpPr>
            <p:cNvPr id="46" name="Rectangle 248"/>
            <p:cNvSpPr>
              <a:spLocks noChangeArrowheads="1"/>
            </p:cNvSpPr>
            <p:nvPr/>
          </p:nvSpPr>
          <p:spPr bwMode="auto">
            <a:xfrm>
              <a:off x="3897" y="2107"/>
              <a:ext cx="4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n</a:t>
              </a:r>
              <a:endParaRPr lang="en-CA"/>
            </a:p>
          </p:txBody>
        </p:sp>
        <p:sp>
          <p:nvSpPr>
            <p:cNvPr id="47" name="Rectangle 249"/>
            <p:cNvSpPr>
              <a:spLocks noChangeArrowheads="1"/>
            </p:cNvSpPr>
            <p:nvPr/>
          </p:nvSpPr>
          <p:spPr bwMode="auto">
            <a:xfrm>
              <a:off x="3063" y="2144"/>
              <a:ext cx="4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000">
                  <a:latin typeface="Arial" pitchFamily="34" charset="0"/>
                </a:rPr>
                <a:t>4</a:t>
              </a: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2830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1170" y="918632"/>
            <a:ext cx="9601196" cy="1303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/>
              <a:t>Executing R-type instructions and memory instructions: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25605" name="Picture 248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1963738"/>
            <a:ext cx="1151043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65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556932"/>
            <a:ext cx="9944099" cy="3318936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Comic Sans MS" pitchFamily="66" charset="0"/>
              </a:rPr>
              <a:t>The implementation of the processor determines both the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clock cycle time </a:t>
            </a:r>
            <a:r>
              <a:rPr lang="en-US" dirty="0">
                <a:latin typeface="Comic Sans MS" pitchFamily="66" charset="0"/>
              </a:rPr>
              <a:t>and the number of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clock cycles per instruction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CPI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381000" indent="-381000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Comic Sans MS" pitchFamily="66" charset="0"/>
              </a:rPr>
              <a:t>We will be examining an implementation that includes a subset of the core MIPS instruction set:</a:t>
            </a:r>
          </a:p>
          <a:p>
            <a:pPr marL="803275" lvl="1" indent="-342900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Comic Sans MS" pitchFamily="66" charset="0"/>
              </a:rPr>
              <a:t>The memory-reference instructions: 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lw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sw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  <a:p>
            <a:pPr marL="803275" lvl="1" indent="-342900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Comic Sans MS" pitchFamily="66" charset="0"/>
              </a:rPr>
              <a:t>The arithmetic-logical instructions:</a:t>
            </a:r>
            <a:r>
              <a:rPr lang="en-US" dirty="0"/>
              <a:t>  </a:t>
            </a:r>
            <a:r>
              <a:rPr lang="en-US" sz="2200" dirty="0">
                <a:solidFill>
                  <a:srgbClr val="0070C0"/>
                </a:solidFill>
                <a:latin typeface="Courier New" pitchFamily="49" charset="0"/>
              </a:rPr>
              <a:t>add, sub, and, or</a:t>
            </a:r>
            <a:r>
              <a:rPr lang="en-US" sz="2200" dirty="0" smtClean="0">
                <a:solidFill>
                  <a:srgbClr val="0070C0"/>
                </a:solidFill>
                <a:latin typeface="Courier New" pitchFamily="49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Courier New" pitchFamily="49" charset="0"/>
              </a:rPr>
              <a:t>slt</a:t>
            </a:r>
            <a:endParaRPr lang="en-US" sz="2200" dirty="0">
              <a:solidFill>
                <a:srgbClr val="0070C0"/>
              </a:solidFill>
              <a:latin typeface="Courier New" pitchFamily="49" charset="0"/>
            </a:endParaRPr>
          </a:p>
          <a:p>
            <a:pPr marL="803275" lvl="1" indent="-342900" algn="l" rtl="0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Comic Sans MS" pitchFamily="66" charset="0"/>
              </a:rPr>
              <a:t>The control flow (branch and jump) instructions: 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beq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, j</a:t>
            </a:r>
          </a:p>
          <a:p>
            <a:pPr algn="l" rtl="0"/>
            <a:endParaRPr lang="en-US" dirty="0">
              <a:latin typeface="Comic Sans MS" pitchFamily="66" charset="0"/>
            </a:endParaRPr>
          </a:p>
          <a:p>
            <a:pPr algn="l" rtl="0"/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23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5185" y="790576"/>
            <a:ext cx="9601196" cy="1303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add $s0, $s1, $s2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5605" name="Picture 248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1963738"/>
            <a:ext cx="1151043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30</a:t>
            </a:fld>
            <a:endParaRPr lang="ar-EG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2120900"/>
            <a:ext cx="4699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62100" y="16706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4800" y="23691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01800" y="2794000"/>
            <a:ext cx="48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6400" y="34417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5600" y="29914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38700" y="2438400"/>
            <a:ext cx="1511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6000" y="198810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$s1 content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85783" y="3398510"/>
            <a:ext cx="80221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61300" y="3556000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47050" y="5613400"/>
            <a:ext cx="262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28000" y="3556000"/>
            <a:ext cx="1905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769600" y="4013200"/>
            <a:ext cx="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769600" y="4013200"/>
            <a:ext cx="2159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13701" y="5607606"/>
            <a:ext cx="290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$s1 content + $s2 </a:t>
            </a:r>
            <a:r>
              <a:rPr lang="en-US" sz="2000" b="1" dirty="0">
                <a:solidFill>
                  <a:srgbClr val="7030A0"/>
                </a:solidFill>
              </a:rPr>
              <a:t>content 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677650" y="3956844"/>
            <a:ext cx="0" cy="2570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60150" y="3956844"/>
            <a:ext cx="317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01800" y="6527800"/>
            <a:ext cx="9975850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85925" y="4013200"/>
            <a:ext cx="9525" cy="2527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685925" y="4013200"/>
            <a:ext cx="4984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67301" y="6141006"/>
            <a:ext cx="364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Write the result to register $s0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677987" y="2115344"/>
            <a:ext cx="9525" cy="13263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55783" y="3677910"/>
            <a:ext cx="33443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3783" y="4862771"/>
            <a:ext cx="105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$s2 content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918200" y="3677912"/>
            <a:ext cx="304802" cy="11848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186892" y="3453072"/>
            <a:ext cx="441853" cy="14096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5185" y="790576"/>
            <a:ext cx="9601196" cy="1303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addi</a:t>
            </a:r>
            <a:r>
              <a:rPr lang="en-US" sz="4000" b="1" dirty="0" smtClean="0">
                <a:solidFill>
                  <a:srgbClr val="FF0000"/>
                </a:solidFill>
              </a:rPr>
              <a:t> $s0, $s1, 20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5605" name="Picture 248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1963738"/>
            <a:ext cx="1151043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31</a:t>
            </a:fld>
            <a:endParaRPr lang="ar-EG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2120900"/>
            <a:ext cx="4699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62100" y="16706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34417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5600" y="29914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6000" y="205160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$s1 content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61300" y="3556000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47050" y="5613400"/>
            <a:ext cx="262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28000" y="3556000"/>
            <a:ext cx="1905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769600" y="4013200"/>
            <a:ext cx="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769600" y="4013200"/>
            <a:ext cx="2159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13701" y="5607606"/>
            <a:ext cx="290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$s1 content + 20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677650" y="3956844"/>
            <a:ext cx="0" cy="2570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60150" y="3956844"/>
            <a:ext cx="317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54150" y="6527800"/>
            <a:ext cx="10223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444625" y="4013200"/>
            <a:ext cx="9525" cy="2527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454150" y="4013200"/>
            <a:ext cx="7302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67301" y="6141006"/>
            <a:ext cx="364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Write the result to register $s0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677988" y="2115344"/>
            <a:ext cx="12699" cy="33583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38700" y="2501900"/>
            <a:ext cx="1511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59300" y="5473700"/>
            <a:ext cx="71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70500" y="4102100"/>
            <a:ext cx="0" cy="1352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70500" y="4114800"/>
            <a:ext cx="323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93783" y="4755970"/>
            <a:ext cx="1551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32 bit represents 20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26150" y="3683000"/>
            <a:ext cx="323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26150" y="3705046"/>
            <a:ext cx="161925" cy="12225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690687" y="5454650"/>
            <a:ext cx="1839913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97050" y="4808078"/>
            <a:ext cx="144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16 bit represents 20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293783" y="4363244"/>
            <a:ext cx="294217" cy="4151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1170" y="829732"/>
            <a:ext cx="9601196" cy="1303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lw</a:t>
            </a:r>
            <a:r>
              <a:rPr lang="en-US" sz="4000" b="1" dirty="0" smtClean="0">
                <a:solidFill>
                  <a:srgbClr val="FF0000"/>
                </a:solidFill>
              </a:rPr>
              <a:t> $s0, 100($s1)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5605" name="Picture 248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1963738"/>
            <a:ext cx="1151043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32</a:t>
            </a:fld>
            <a:endParaRPr lang="ar-EG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11300" y="2159000"/>
            <a:ext cx="635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62100" y="17087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11300" y="3454400"/>
            <a:ext cx="673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30041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38700" y="2501900"/>
            <a:ext cx="1511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6000" y="205160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$s1 content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11300" y="5464175"/>
            <a:ext cx="2019300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7050" y="4808078"/>
            <a:ext cx="144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16 bit represents 100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59300" y="5473700"/>
            <a:ext cx="71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0500" y="4102100"/>
            <a:ext cx="0" cy="1352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70500" y="4114800"/>
            <a:ext cx="323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3783" y="4755970"/>
            <a:ext cx="1551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32 bit represents 100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874000" y="3352800"/>
            <a:ext cx="48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051800" y="1908761"/>
            <a:ext cx="787400" cy="14440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56600" y="1508651"/>
            <a:ext cx="34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Calculated memory address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0464800" y="3352800"/>
            <a:ext cx="48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597900" y="3352800"/>
            <a:ext cx="2108200" cy="21018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02500" y="54176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memory address content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1360150" y="3956844"/>
            <a:ext cx="317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1677650" y="3956844"/>
            <a:ext cx="0" cy="2570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44600" y="6527800"/>
            <a:ext cx="10433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44600" y="4013200"/>
            <a:ext cx="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244600" y="4013200"/>
            <a:ext cx="93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41800" y="6173857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Write memory address content </a:t>
            </a:r>
            <a:r>
              <a:rPr lang="en-US" sz="2000" b="1" dirty="0">
                <a:solidFill>
                  <a:srgbClr val="7030A0"/>
                </a:solidFill>
              </a:rPr>
              <a:t>to register $s0 </a:t>
            </a:r>
          </a:p>
          <a:p>
            <a:pPr algn="l"/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498600" y="2170371"/>
            <a:ext cx="25400" cy="3303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26150" y="3683000"/>
            <a:ext cx="323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26150" y="3705046"/>
            <a:ext cx="161925" cy="12225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293783" y="4363244"/>
            <a:ext cx="294217" cy="4151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0567" y="312739"/>
            <a:ext cx="278976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1170" y="829732"/>
            <a:ext cx="9601196" cy="1303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sw</a:t>
            </a:r>
            <a:r>
              <a:rPr lang="en-US" sz="4000" b="1" dirty="0" smtClean="0">
                <a:solidFill>
                  <a:srgbClr val="FF0000"/>
                </a:solidFill>
              </a:rPr>
              <a:t> $s0, 100($s1)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5605" name="Picture 248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1963738"/>
            <a:ext cx="1151043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33</a:t>
            </a:fld>
            <a:endParaRPr lang="ar-EG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60500" y="2159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62100" y="17087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60500" y="2832100"/>
            <a:ext cx="723900" cy="113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238180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$s0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38700" y="2501900"/>
            <a:ext cx="1511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6000" y="205160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$s1 content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60500" y="5464175"/>
            <a:ext cx="2070100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7050" y="4808078"/>
            <a:ext cx="144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16 bit represents 100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59300" y="5473700"/>
            <a:ext cx="71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0500" y="4102100"/>
            <a:ext cx="0" cy="1352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70500" y="4114800"/>
            <a:ext cx="323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3783" y="4755970"/>
            <a:ext cx="1551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32 bit represents 100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874000" y="3352800"/>
            <a:ext cx="48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051800" y="1908761"/>
            <a:ext cx="787400" cy="14440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56600" y="1508651"/>
            <a:ext cx="34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Calculated memory address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744230" y="4521200"/>
            <a:ext cx="469370" cy="10563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23000" y="5577580"/>
            <a:ext cx="250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Data to be written in the memory address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775200" y="3606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67300" y="3606800"/>
            <a:ext cx="0" cy="876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80000" y="4483100"/>
            <a:ext cx="3276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460500" y="2159000"/>
            <a:ext cx="0" cy="331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026150" y="3683000"/>
            <a:ext cx="323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026150" y="3705046"/>
            <a:ext cx="161925" cy="12225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293783" y="4570809"/>
            <a:ext cx="294218" cy="2075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8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 algn="l" rtl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dirty="0">
                <a:latin typeface="Comic Sans MS" panose="030F0702030302020204" pitchFamily="66" charset="0"/>
              </a:rPr>
              <a:t>A simple implementation that uses a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single long clock cycle</a:t>
            </a:r>
            <a:r>
              <a:rPr lang="en-US" sz="2200" dirty="0">
                <a:latin typeface="Comic Sans MS" panose="030F0702030302020204" pitchFamily="66" charset="0"/>
              </a:rPr>
              <a:t> for every instruction will be shown</a:t>
            </a:r>
          </a:p>
          <a:p>
            <a:pPr marL="803275" lvl="1" indent="-342900" algn="l" rtl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dirty="0">
                <a:latin typeface="Comic Sans MS" panose="030F0702030302020204" pitchFamily="66" charset="0"/>
              </a:rPr>
              <a:t>Every instruction begins execution on one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clock edge </a:t>
            </a:r>
            <a:r>
              <a:rPr lang="en-US" sz="2200" dirty="0">
                <a:latin typeface="Comic Sans MS" panose="030F0702030302020204" pitchFamily="66" charset="0"/>
              </a:rPr>
              <a:t>and completes execution on the next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clock edge</a:t>
            </a:r>
          </a:p>
          <a:p>
            <a:pPr algn="l" rtl="0"/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4</a:t>
            </a:fld>
            <a:endParaRPr lang="ar-EG"/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624916" y="4398962"/>
            <a:ext cx="2224616" cy="338138"/>
            <a:chOff x="773" y="2640"/>
            <a:chExt cx="1051" cy="213"/>
          </a:xfrm>
        </p:grpSpPr>
        <p:sp>
          <p:nvSpPr>
            <p:cNvPr id="6" name="Line 45"/>
            <p:cNvSpPr>
              <a:spLocks noChangeShapeType="1"/>
            </p:cNvSpPr>
            <p:nvPr/>
          </p:nvSpPr>
          <p:spPr bwMode="auto">
            <a:xfrm>
              <a:off x="1056" y="268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6"/>
            <p:cNvSpPr>
              <a:spLocks noChangeShapeType="1"/>
            </p:cNvSpPr>
            <p:nvPr/>
          </p:nvSpPr>
          <p:spPr bwMode="auto">
            <a:xfrm>
              <a:off x="1152" y="2688"/>
              <a:ext cx="0" cy="144"/>
            </a:xfrm>
            <a:prstGeom prst="lin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7"/>
            <p:cNvSpPr>
              <a:spLocks noChangeShapeType="1"/>
            </p:cNvSpPr>
            <p:nvPr/>
          </p:nvSpPr>
          <p:spPr bwMode="auto">
            <a:xfrm>
              <a:off x="1152" y="283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>
              <a:off x="1440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>
              <a:off x="1440" y="268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0"/>
            <p:cNvSpPr>
              <a:spLocks noChangeShapeType="1"/>
            </p:cNvSpPr>
            <p:nvPr/>
          </p:nvSpPr>
          <p:spPr bwMode="auto">
            <a:xfrm>
              <a:off x="1728" y="2688"/>
              <a:ext cx="0" cy="144"/>
            </a:xfrm>
            <a:prstGeom prst="lin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1"/>
            <p:cNvSpPr>
              <a:spLocks noChangeShapeType="1"/>
            </p:cNvSpPr>
            <p:nvPr/>
          </p:nvSpPr>
          <p:spPr bwMode="auto">
            <a:xfrm>
              <a:off x="1728" y="2832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773" y="2640"/>
              <a:ext cx="283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clock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9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MIPS </a:t>
            </a:r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5</a:t>
            </a:fld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16" y="2567544"/>
            <a:ext cx="95916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2" y="596107"/>
            <a:ext cx="11457517" cy="566737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MIPS Summary (cont.)</a:t>
            </a:r>
          </a:p>
        </p:txBody>
      </p:sp>
      <p:sp>
        <p:nvSpPr>
          <p:cNvPr id="372867" name="AutoShape 131"/>
          <p:cNvSpPr>
            <a:spLocks noChangeArrowheads="1"/>
          </p:cNvSpPr>
          <p:nvPr/>
        </p:nvSpPr>
        <p:spPr bwMode="auto">
          <a:xfrm>
            <a:off x="412752" y="879476"/>
            <a:ext cx="11499849" cy="5426075"/>
          </a:xfrm>
          <a:prstGeom prst="roundRect">
            <a:avLst>
              <a:gd name="adj" fmla="val 1248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6075" indent="-346075" algn="l" eaLnBrk="0" hangingPunct="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160000"/>
            </a:pPr>
            <a:endParaRPr lang="en-US" sz="2000" b="1"/>
          </a:p>
        </p:txBody>
      </p:sp>
      <p:graphicFrame>
        <p:nvGraphicFramePr>
          <p:cNvPr id="372873" name="Group 1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650227"/>
              </p:ext>
            </p:extLst>
          </p:nvPr>
        </p:nvGraphicFramePr>
        <p:xfrm>
          <a:off x="364067" y="1428750"/>
          <a:ext cx="11518901" cy="4517898"/>
        </p:xfrm>
        <a:graphic>
          <a:graphicData uri="http://schemas.openxmlformats.org/drawingml/2006/table">
            <a:tbl>
              <a:tblPr/>
              <a:tblGrid>
                <a:gridCol w="1873251"/>
                <a:gridCol w="1458383"/>
                <a:gridCol w="1208617"/>
                <a:gridCol w="1185333"/>
                <a:gridCol w="1913467"/>
                <a:gridCol w="1418167"/>
                <a:gridCol w="1265767"/>
                <a:gridCol w="1195916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Instruction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Format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op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funct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Instruction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Format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op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funct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add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</a:t>
                      </a:r>
                      <a:r>
                        <a:rPr kumimoji="0" lang="ar-EG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lw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addi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nor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and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or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andi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ori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beq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sb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bne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sh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j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sll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jal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slt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jr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slti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lb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srl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lh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sub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lui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sw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0000"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52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67" y="652463"/>
            <a:ext cx="11457517" cy="566737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MIPS Summary (cont.)</a:t>
            </a:r>
          </a:p>
        </p:txBody>
      </p:sp>
      <p:sp>
        <p:nvSpPr>
          <p:cNvPr id="370691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345018" y="904875"/>
            <a:ext cx="11508316" cy="5508625"/>
          </a:xfrm>
          <a:noFill/>
          <a:ln/>
        </p:spPr>
        <p:txBody>
          <a:bodyPr lIns="0" tIns="0" rIns="0" bIns="0"/>
          <a:lstStyle/>
          <a:p>
            <a:pPr algn="l" rtl="0" eaLnBrk="0" hangingPunct="0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 eaLnBrk="0" hangingPunct="0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MIPS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Registers</a:t>
            </a:r>
          </a:p>
        </p:txBody>
      </p:sp>
      <p:graphicFrame>
        <p:nvGraphicFramePr>
          <p:cNvPr id="370825" name="Group 1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7299228"/>
              </p:ext>
            </p:extLst>
          </p:nvPr>
        </p:nvGraphicFramePr>
        <p:xfrm>
          <a:off x="393700" y="1692275"/>
          <a:ext cx="11499851" cy="4480560"/>
        </p:xfrm>
        <a:graphic>
          <a:graphicData uri="http://schemas.openxmlformats.org/drawingml/2006/table">
            <a:tbl>
              <a:tblPr/>
              <a:tblGrid>
                <a:gridCol w="1299633"/>
                <a:gridCol w="2540000"/>
                <a:gridCol w="5441951"/>
                <a:gridCol w="2218267"/>
              </a:tblGrid>
              <a:tr h="430213"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Name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Register number</a:t>
                      </a:r>
                    </a:p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(decimal)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Usage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Preserve on</a:t>
                      </a:r>
                    </a:p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call?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$zero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the constant value 0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$at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reserved for the assembler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$v0-$v1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2-3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procedure return values and expression</a:t>
                      </a:r>
                    </a:p>
                    <a:p>
                      <a:pPr marL="346075" marR="0" lvl="0" indent="-346075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evaluation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$a0-$a3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4-7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procedure arguments (parameters)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$t0-$t7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8-15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temporary registers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 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$s0-$s7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16-23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general purpose saved registers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$t8-$t9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24-25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more temporary registers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$k0-$k1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26-27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reserved for the OS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$gp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global pointer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$sp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stack pointer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$fp</a:t>
                      </a: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frame pointer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procedure return address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9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MIPS Summary (cont.)</a:t>
            </a:r>
            <a:endParaRPr lang="en-US" dirty="0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01900"/>
            <a:ext cx="10464800" cy="397607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Simplicity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and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regularity</a:t>
            </a:r>
          </a:p>
          <a:p>
            <a:pPr lvl="1" algn="l" rtl="0"/>
            <a:r>
              <a:rPr lang="en-US" dirty="0">
                <a:latin typeface="Comic Sans MS" pitchFamily="66" charset="0"/>
              </a:rPr>
              <a:t>fixed size </a:t>
            </a:r>
            <a:r>
              <a:rPr lang="en-US" dirty="0" smtClean="0">
                <a:latin typeface="Comic Sans MS" pitchFamily="66" charset="0"/>
              </a:rPr>
              <a:t>instructions</a:t>
            </a:r>
            <a:endParaRPr lang="en-US" dirty="0">
              <a:latin typeface="Comic Sans MS" pitchFamily="66" charset="0"/>
            </a:endParaRPr>
          </a:p>
          <a:p>
            <a:pPr lvl="1" algn="l" rtl="0"/>
            <a:r>
              <a:rPr lang="en-US" dirty="0">
                <a:latin typeface="Comic Sans MS" pitchFamily="66" charset="0"/>
              </a:rPr>
              <a:t>small number of instruction formats</a:t>
            </a:r>
          </a:p>
          <a:p>
            <a:pPr lvl="1" algn="l" rtl="0"/>
            <a:r>
              <a:rPr lang="en-US" dirty="0" err="1">
                <a:latin typeface="Comic Sans MS" pitchFamily="66" charset="0"/>
              </a:rPr>
              <a:t>opcode</a:t>
            </a:r>
            <a:r>
              <a:rPr lang="en-US" dirty="0">
                <a:latin typeface="Comic Sans MS" pitchFamily="66" charset="0"/>
              </a:rPr>
              <a:t> always the first 6 bits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Smaller is faster</a:t>
            </a:r>
          </a:p>
          <a:p>
            <a:pPr lvl="1" algn="l" rtl="0"/>
            <a:r>
              <a:rPr lang="en-US" dirty="0" smtClean="0">
                <a:latin typeface="Comic Sans MS" pitchFamily="66" charset="0"/>
              </a:rPr>
              <a:t>limited instruction set</a:t>
            </a:r>
          </a:p>
          <a:p>
            <a:pPr lvl="1" algn="l" rtl="0"/>
            <a:r>
              <a:rPr lang="en-US" dirty="0" smtClean="0">
                <a:latin typeface="Comic Sans MS" pitchFamily="66" charset="0"/>
              </a:rPr>
              <a:t>limited number of registers in register file</a:t>
            </a:r>
          </a:p>
          <a:p>
            <a:pPr lvl="1" algn="l" rtl="0"/>
            <a:r>
              <a:rPr lang="en-US" dirty="0" smtClean="0">
                <a:latin typeface="Comic Sans MS" pitchFamily="66" charset="0"/>
              </a:rPr>
              <a:t>limited number of addressing modes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65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MIPS Summary (cont.)</a:t>
            </a:r>
            <a:endParaRPr lang="en-US" dirty="0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01900"/>
            <a:ext cx="10464800" cy="3976074"/>
          </a:xfrm>
        </p:spPr>
        <p:txBody>
          <a:bodyPr>
            <a:normAutofit/>
          </a:bodyPr>
          <a:lstStyle/>
          <a:p>
            <a:pPr lvl="1" algn="l" rtl="0" eaLnBrk="0" hangingPunct="0">
              <a:lnSpc>
                <a:spcPct val="97000"/>
              </a:lnSpc>
              <a:spcBef>
                <a:spcPct val="0"/>
              </a:spcBef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Immediate addressing: </a:t>
            </a:r>
            <a:r>
              <a:rPr lang="en-US" dirty="0">
                <a:latin typeface="Comic Sans MS" pitchFamily="66" charset="0"/>
              </a:rPr>
              <a:t>the operand is a constant within the instruction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sz="1800" dirty="0" smtClean="0"/>
              <a:t> 			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</a:rPr>
              <a:t>addi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</a:rPr>
              <a:t>	$s1, $s2, 100</a:t>
            </a:r>
          </a:p>
          <a:p>
            <a:pPr lvl="1" algn="l" rtl="0" eaLnBrk="0" hangingPunct="0">
              <a:lnSpc>
                <a:spcPct val="97000"/>
              </a:lnSpc>
              <a:spcBef>
                <a:spcPct val="0"/>
              </a:spcBef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1" algn="l" rtl="0" eaLnBrk="0" hangingPunct="0">
              <a:lnSpc>
                <a:spcPct val="97000"/>
              </a:lnSpc>
              <a:spcBef>
                <a:spcPct val="0"/>
              </a:spcBef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Register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addressing: </a:t>
            </a:r>
            <a:r>
              <a:rPr lang="en-US" dirty="0">
                <a:latin typeface="Comic Sans MS" pitchFamily="66" charset="0"/>
              </a:rPr>
              <a:t>the operand is a register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sz="1800" i="1" dirty="0">
                <a:latin typeface="Courier New" pitchFamily="49" charset="0"/>
              </a:rPr>
              <a:t>		</a:t>
            </a:r>
            <a:r>
              <a:rPr lang="en-US" sz="1800" i="1" dirty="0" smtClean="0">
                <a:latin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</a:rPr>
              <a:t>add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$s1, $s2, $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</a:rPr>
              <a:t>s3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endParaRPr lang="en-US" dirty="0">
              <a:solidFill>
                <a:srgbClr val="0070C0"/>
              </a:solidFill>
              <a:latin typeface="Courier New" pitchFamily="49" charset="0"/>
            </a:endParaRPr>
          </a:p>
          <a:p>
            <a:pPr lvl="1" algn="l" rtl="0" eaLnBrk="0" hangingPunct="0">
              <a:lnSpc>
                <a:spcPct val="97000"/>
              </a:lnSpc>
              <a:spcBef>
                <a:spcPct val="0"/>
              </a:spcBef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Base or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Index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addressing: </a:t>
            </a:r>
            <a:r>
              <a:rPr lang="en-US" dirty="0">
                <a:latin typeface="Comic Sans MS" pitchFamily="66" charset="0"/>
              </a:rPr>
              <a:t>the operand is at the memory location whose address is the sum of a register and a constant in the instruction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r>
              <a:rPr lang="en-US" sz="1800" i="1" dirty="0">
                <a:latin typeface="Courier New" pitchFamily="49" charset="0"/>
              </a:rPr>
              <a:t>		</a:t>
            </a:r>
            <a:r>
              <a:rPr lang="en-US" sz="1800" i="1" dirty="0" smtClean="0">
                <a:latin typeface="Courier New" pitchFamily="49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</a:rPr>
              <a:t>lw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$s1,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</a:rPr>
              <a:t>100($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s2)</a:t>
            </a: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endParaRPr lang="en-US" dirty="0">
              <a:solidFill>
                <a:srgbClr val="0070C0"/>
              </a:solidFill>
              <a:latin typeface="Courier New" pitchFamily="49" charset="0"/>
            </a:endParaRPr>
          </a:p>
          <a:p>
            <a:pPr algn="l" rtl="0" eaLnBrk="0" hangingPunct="0">
              <a:lnSpc>
                <a:spcPct val="97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717550" algn="l"/>
                <a:tab pos="1433513" algn="l"/>
                <a:tab pos="1792288" algn="l"/>
                <a:tab pos="2151063" algn="l"/>
                <a:tab pos="2509838" algn="l"/>
                <a:tab pos="2867025" algn="l"/>
              </a:tabLst>
            </a:pPr>
            <a:endParaRPr lang="en-US" dirty="0">
              <a:solidFill>
                <a:srgbClr val="0070C0"/>
              </a:solidFill>
              <a:latin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930525"/>
            <a:ext cx="2628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021138"/>
            <a:ext cx="58769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4" y="5614988"/>
            <a:ext cx="6219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283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1878</Words>
  <Application>Microsoft Office PowerPoint</Application>
  <PresentationFormat>Custom</PresentationFormat>
  <Paragraphs>737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Computer Organization</vt:lpstr>
      <vt:lpstr>PowerPoint Presentation</vt:lpstr>
      <vt:lpstr>Introduction</vt:lpstr>
      <vt:lpstr>Introduction (cont.)</vt:lpstr>
      <vt:lpstr>MIPS Summary</vt:lpstr>
      <vt:lpstr>MIPS Summary (cont.)</vt:lpstr>
      <vt:lpstr>MIPS Summary (cont.)</vt:lpstr>
      <vt:lpstr>MIPS Summary (cont.)</vt:lpstr>
      <vt:lpstr>MIPS Summary (cont.)</vt:lpstr>
      <vt:lpstr>MIPS Summary (cont.)</vt:lpstr>
      <vt:lpstr>Clocking Methodology</vt:lpstr>
      <vt:lpstr>Clocking Methodology (cont.)</vt:lpstr>
      <vt:lpstr>Clocking Methodology (cont.)</vt:lpstr>
      <vt:lpstr>Generic Implementation</vt:lpstr>
      <vt:lpstr>Generic Implementation (cont.)</vt:lpstr>
      <vt:lpstr>Generic Implementation (cont.)</vt:lpstr>
      <vt:lpstr>Basic processor architecture</vt:lpstr>
      <vt:lpstr>Datapath Elements (1)</vt:lpstr>
      <vt:lpstr>Datapath Elements (1) (cont.) </vt:lpstr>
      <vt:lpstr>Fetching Instructions</vt:lpstr>
      <vt:lpstr>Fetching Instructions (cont.)</vt:lpstr>
      <vt:lpstr>Datapath Elements (2)</vt:lpstr>
      <vt:lpstr>Datapath Elements (2) (cont.)</vt:lpstr>
      <vt:lpstr>Decoding Instructions</vt:lpstr>
      <vt:lpstr>Executing R Format Operations</vt:lpstr>
      <vt:lpstr>Executing R Format Operations (cont.)</vt:lpstr>
      <vt:lpstr>Executing Load and Store Operations</vt:lpstr>
      <vt:lpstr>Executing Load and Store Operations (cont.)</vt:lpstr>
      <vt:lpstr>Executing R-type instructions and memory instructions: </vt:lpstr>
      <vt:lpstr>add $s0, $s1, $s2</vt:lpstr>
      <vt:lpstr>addi $s0, $s1, 20</vt:lpstr>
      <vt:lpstr>lw $s0, 100($s1) </vt:lpstr>
      <vt:lpstr>sw $s0, 100($s1)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ALi</cp:lastModifiedBy>
  <cp:revision>311</cp:revision>
  <dcterms:created xsi:type="dcterms:W3CDTF">2015-10-20T10:51:12Z</dcterms:created>
  <dcterms:modified xsi:type="dcterms:W3CDTF">2015-11-25T08:29:43Z</dcterms:modified>
</cp:coreProperties>
</file>